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2.xml" ContentType="application/vnd.openxmlformats-officedocument.presentationml.comment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93" r:id="rId1"/>
  </p:sldMasterIdLst>
  <p:sldIdLst>
    <p:sldId id="256" r:id="rId2"/>
    <p:sldId id="257" r:id="rId3"/>
    <p:sldId id="258" r:id="rId4"/>
    <p:sldId id="265" r:id="rId5"/>
    <p:sldId id="260" r:id="rId6"/>
    <p:sldId id="262" r:id="rId7"/>
    <p:sldId id="261" r:id="rId8"/>
    <p:sldId id="273" r:id="rId9"/>
    <p:sldId id="264" r:id="rId10"/>
    <p:sldId id="266" r:id="rId11"/>
    <p:sldId id="267" r:id="rId12"/>
    <p:sldId id="269" r:id="rId13"/>
    <p:sldId id="268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 S" initials="SS" lastIdx="1" clrIdx="0">
    <p:extLst>
      <p:ext uri="{19B8F6BF-5375-455C-9EA6-DF929625EA0E}">
        <p15:presenceInfo xmlns:p15="http://schemas.microsoft.com/office/powerpoint/2012/main" userId="e3c8bd4fdc06069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50"/>
  </p:normalViewPr>
  <p:slideViewPr>
    <p:cSldViewPr snapToGrid="0" snapToObjects="1">
      <p:cViewPr>
        <p:scale>
          <a:sx n="124" d="100"/>
          <a:sy n="124" d="100"/>
        </p:scale>
        <p:origin x="4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9-15T10:16:01.53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9-15T10:16:01.53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9-15T10:16:01.53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BB0C60-A710-47AC-84A2-E72B0E967B3A}" type="doc">
      <dgm:prSet loTypeId="urn:microsoft.com/office/officeart/2005/8/layout/hierarchy1" loCatId="hierarchy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235E5D-22AC-47AB-9CF8-66D3BFF1CED3}">
      <dgm:prSet/>
      <dgm:spPr/>
      <dgm:t>
        <a:bodyPr/>
        <a:lstStyle/>
        <a:p>
          <a:r>
            <a:rPr lang="en-US"/>
            <a:t>Hypothesis</a:t>
          </a:r>
        </a:p>
      </dgm:t>
    </dgm:pt>
    <dgm:pt modelId="{E60B14E7-83C3-4FD5-8DA0-AF7E197052DA}" type="parTrans" cxnId="{0D866E49-D00E-4BC4-AF41-1D8E6F6C402C}">
      <dgm:prSet/>
      <dgm:spPr/>
      <dgm:t>
        <a:bodyPr/>
        <a:lstStyle/>
        <a:p>
          <a:endParaRPr lang="en-US"/>
        </a:p>
      </dgm:t>
    </dgm:pt>
    <dgm:pt modelId="{3F313003-F4CE-406B-A639-B70DA5F985B6}" type="sibTrans" cxnId="{0D866E49-D00E-4BC4-AF41-1D8E6F6C402C}">
      <dgm:prSet/>
      <dgm:spPr/>
      <dgm:t>
        <a:bodyPr/>
        <a:lstStyle/>
        <a:p>
          <a:endParaRPr lang="en-US"/>
        </a:p>
      </dgm:t>
    </dgm:pt>
    <dgm:pt modelId="{74448BEE-8811-48D1-B804-0FC1A93161F1}">
      <dgm:prSet/>
      <dgm:spPr/>
      <dgm:t>
        <a:bodyPr/>
        <a:lstStyle/>
        <a:p>
          <a:r>
            <a:rPr lang="en-US" dirty="0"/>
            <a:t>Experiment</a:t>
          </a:r>
        </a:p>
      </dgm:t>
    </dgm:pt>
    <dgm:pt modelId="{93E6B7F1-23DD-4BF5-8FB4-09D1E155F507}" type="parTrans" cxnId="{8FADFD07-0EA7-46A1-B495-6D4B41B73852}">
      <dgm:prSet/>
      <dgm:spPr/>
      <dgm:t>
        <a:bodyPr/>
        <a:lstStyle/>
        <a:p>
          <a:endParaRPr lang="en-US"/>
        </a:p>
      </dgm:t>
    </dgm:pt>
    <dgm:pt modelId="{558D150D-1626-42B2-8576-389F4E69DFF7}" type="sibTrans" cxnId="{8FADFD07-0EA7-46A1-B495-6D4B41B73852}">
      <dgm:prSet/>
      <dgm:spPr/>
      <dgm:t>
        <a:bodyPr/>
        <a:lstStyle/>
        <a:p>
          <a:endParaRPr lang="en-US"/>
        </a:p>
      </dgm:t>
    </dgm:pt>
    <dgm:pt modelId="{E2122AE6-FD68-428B-B631-A77F1DFFFB75}">
      <dgm:prSet/>
      <dgm:spPr/>
      <dgm:t>
        <a:bodyPr/>
        <a:lstStyle/>
        <a:p>
          <a:r>
            <a:rPr lang="en-US" dirty="0"/>
            <a:t>Results</a:t>
          </a:r>
        </a:p>
      </dgm:t>
    </dgm:pt>
    <dgm:pt modelId="{D7FC474D-4F59-403A-9E49-0AF0C038D0C6}" type="parTrans" cxnId="{A3D5740B-DF10-4E0B-9AC3-763F76D657DE}">
      <dgm:prSet/>
      <dgm:spPr/>
      <dgm:t>
        <a:bodyPr/>
        <a:lstStyle/>
        <a:p>
          <a:endParaRPr lang="en-US"/>
        </a:p>
      </dgm:t>
    </dgm:pt>
    <dgm:pt modelId="{23B1A78D-102A-4BFD-8BB8-19751D831E93}" type="sibTrans" cxnId="{A3D5740B-DF10-4E0B-9AC3-763F76D657DE}">
      <dgm:prSet/>
      <dgm:spPr/>
      <dgm:t>
        <a:bodyPr/>
        <a:lstStyle/>
        <a:p>
          <a:endParaRPr lang="en-US"/>
        </a:p>
      </dgm:t>
    </dgm:pt>
    <dgm:pt modelId="{7679FD85-514F-8344-AEBD-71A5CA822A5F}" type="pres">
      <dgm:prSet presAssocID="{5EBB0C60-A710-47AC-84A2-E72B0E967B3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E411FB7-9D54-6F4B-A595-F904C460C926}" type="pres">
      <dgm:prSet presAssocID="{7B235E5D-22AC-47AB-9CF8-66D3BFF1CED3}" presName="hierRoot1" presStyleCnt="0"/>
      <dgm:spPr/>
    </dgm:pt>
    <dgm:pt modelId="{BC263FCD-B50B-A645-8106-6285BEEC0816}" type="pres">
      <dgm:prSet presAssocID="{7B235E5D-22AC-47AB-9CF8-66D3BFF1CED3}" presName="composite" presStyleCnt="0"/>
      <dgm:spPr/>
    </dgm:pt>
    <dgm:pt modelId="{5403FBC5-A76B-1841-837A-27849078552F}" type="pres">
      <dgm:prSet presAssocID="{7B235E5D-22AC-47AB-9CF8-66D3BFF1CED3}" presName="background" presStyleLbl="node0" presStyleIdx="0" presStyleCnt="3"/>
      <dgm:spPr/>
    </dgm:pt>
    <dgm:pt modelId="{64CB16B1-8ED3-FF40-B533-A278BE2EFE5B}" type="pres">
      <dgm:prSet presAssocID="{7B235E5D-22AC-47AB-9CF8-66D3BFF1CED3}" presName="text" presStyleLbl="fgAcc0" presStyleIdx="0" presStyleCnt="3">
        <dgm:presLayoutVars>
          <dgm:chPref val="3"/>
        </dgm:presLayoutVars>
      </dgm:prSet>
      <dgm:spPr/>
    </dgm:pt>
    <dgm:pt modelId="{10CB62EC-6317-DF41-BBF2-C4908AE44477}" type="pres">
      <dgm:prSet presAssocID="{7B235E5D-22AC-47AB-9CF8-66D3BFF1CED3}" presName="hierChild2" presStyleCnt="0"/>
      <dgm:spPr/>
    </dgm:pt>
    <dgm:pt modelId="{2CF9529C-DA2F-6C40-AB67-894EC955733A}" type="pres">
      <dgm:prSet presAssocID="{74448BEE-8811-48D1-B804-0FC1A93161F1}" presName="hierRoot1" presStyleCnt="0"/>
      <dgm:spPr/>
    </dgm:pt>
    <dgm:pt modelId="{179603E2-B873-474C-9482-797CC29FA0DB}" type="pres">
      <dgm:prSet presAssocID="{74448BEE-8811-48D1-B804-0FC1A93161F1}" presName="composite" presStyleCnt="0"/>
      <dgm:spPr/>
    </dgm:pt>
    <dgm:pt modelId="{F77B5DD9-9F00-294E-9AA1-8EA639443D5F}" type="pres">
      <dgm:prSet presAssocID="{74448BEE-8811-48D1-B804-0FC1A93161F1}" presName="background" presStyleLbl="node0" presStyleIdx="1" presStyleCnt="3"/>
      <dgm:spPr/>
    </dgm:pt>
    <dgm:pt modelId="{ED8E0F20-FCB9-B949-BBF4-C91346C05CCA}" type="pres">
      <dgm:prSet presAssocID="{74448BEE-8811-48D1-B804-0FC1A93161F1}" presName="text" presStyleLbl="fgAcc0" presStyleIdx="1" presStyleCnt="3">
        <dgm:presLayoutVars>
          <dgm:chPref val="3"/>
        </dgm:presLayoutVars>
      </dgm:prSet>
      <dgm:spPr/>
    </dgm:pt>
    <dgm:pt modelId="{03333721-62EA-DC43-823C-E7F60CD2A665}" type="pres">
      <dgm:prSet presAssocID="{74448BEE-8811-48D1-B804-0FC1A93161F1}" presName="hierChild2" presStyleCnt="0"/>
      <dgm:spPr/>
    </dgm:pt>
    <dgm:pt modelId="{F7B4CE44-1073-094A-B12C-2E33E9EB4686}" type="pres">
      <dgm:prSet presAssocID="{E2122AE6-FD68-428B-B631-A77F1DFFFB75}" presName="hierRoot1" presStyleCnt="0"/>
      <dgm:spPr/>
    </dgm:pt>
    <dgm:pt modelId="{D5FB7501-1187-3249-A4ED-6C1A5643F3A9}" type="pres">
      <dgm:prSet presAssocID="{E2122AE6-FD68-428B-B631-A77F1DFFFB75}" presName="composite" presStyleCnt="0"/>
      <dgm:spPr/>
    </dgm:pt>
    <dgm:pt modelId="{226DFE65-71FC-B145-8124-6167C50F54A3}" type="pres">
      <dgm:prSet presAssocID="{E2122AE6-FD68-428B-B631-A77F1DFFFB75}" presName="background" presStyleLbl="node0" presStyleIdx="2" presStyleCnt="3"/>
      <dgm:spPr/>
    </dgm:pt>
    <dgm:pt modelId="{C9776B69-8DEE-6943-B657-D7EF5E1780AB}" type="pres">
      <dgm:prSet presAssocID="{E2122AE6-FD68-428B-B631-A77F1DFFFB75}" presName="text" presStyleLbl="fgAcc0" presStyleIdx="2" presStyleCnt="3">
        <dgm:presLayoutVars>
          <dgm:chPref val="3"/>
        </dgm:presLayoutVars>
      </dgm:prSet>
      <dgm:spPr/>
    </dgm:pt>
    <dgm:pt modelId="{9409EE69-48A4-6C41-8D9D-881E9DA110C6}" type="pres">
      <dgm:prSet presAssocID="{E2122AE6-FD68-428B-B631-A77F1DFFFB75}" presName="hierChild2" presStyleCnt="0"/>
      <dgm:spPr/>
    </dgm:pt>
  </dgm:ptLst>
  <dgm:cxnLst>
    <dgm:cxn modelId="{8FADFD07-0EA7-46A1-B495-6D4B41B73852}" srcId="{5EBB0C60-A710-47AC-84A2-E72B0E967B3A}" destId="{74448BEE-8811-48D1-B804-0FC1A93161F1}" srcOrd="1" destOrd="0" parTransId="{93E6B7F1-23DD-4BF5-8FB4-09D1E155F507}" sibTransId="{558D150D-1626-42B2-8576-389F4E69DFF7}"/>
    <dgm:cxn modelId="{A3D5740B-DF10-4E0B-9AC3-763F76D657DE}" srcId="{5EBB0C60-A710-47AC-84A2-E72B0E967B3A}" destId="{E2122AE6-FD68-428B-B631-A77F1DFFFB75}" srcOrd="2" destOrd="0" parTransId="{D7FC474D-4F59-403A-9E49-0AF0C038D0C6}" sibTransId="{23B1A78D-102A-4BFD-8BB8-19751D831E93}"/>
    <dgm:cxn modelId="{7DC8951C-44FB-5542-AF9F-42DE5D17086C}" type="presOf" srcId="{5EBB0C60-A710-47AC-84A2-E72B0E967B3A}" destId="{7679FD85-514F-8344-AEBD-71A5CA822A5F}" srcOrd="0" destOrd="0" presId="urn:microsoft.com/office/officeart/2005/8/layout/hierarchy1"/>
    <dgm:cxn modelId="{BF428B41-BED0-C249-9ED8-2F5E2E156158}" type="presOf" srcId="{74448BEE-8811-48D1-B804-0FC1A93161F1}" destId="{ED8E0F20-FCB9-B949-BBF4-C91346C05CCA}" srcOrd="0" destOrd="0" presId="urn:microsoft.com/office/officeart/2005/8/layout/hierarchy1"/>
    <dgm:cxn modelId="{2748E548-55B2-4941-9C6D-A1F0C9BF17E6}" type="presOf" srcId="{7B235E5D-22AC-47AB-9CF8-66D3BFF1CED3}" destId="{64CB16B1-8ED3-FF40-B533-A278BE2EFE5B}" srcOrd="0" destOrd="0" presId="urn:microsoft.com/office/officeart/2005/8/layout/hierarchy1"/>
    <dgm:cxn modelId="{0D866E49-D00E-4BC4-AF41-1D8E6F6C402C}" srcId="{5EBB0C60-A710-47AC-84A2-E72B0E967B3A}" destId="{7B235E5D-22AC-47AB-9CF8-66D3BFF1CED3}" srcOrd="0" destOrd="0" parTransId="{E60B14E7-83C3-4FD5-8DA0-AF7E197052DA}" sibTransId="{3F313003-F4CE-406B-A639-B70DA5F985B6}"/>
    <dgm:cxn modelId="{B69D3AD6-DAFD-F840-88B5-73E8153951E2}" type="presOf" srcId="{E2122AE6-FD68-428B-B631-A77F1DFFFB75}" destId="{C9776B69-8DEE-6943-B657-D7EF5E1780AB}" srcOrd="0" destOrd="0" presId="urn:microsoft.com/office/officeart/2005/8/layout/hierarchy1"/>
    <dgm:cxn modelId="{0C273CCF-B630-0643-8991-FBBA7E0BAB01}" type="presParOf" srcId="{7679FD85-514F-8344-AEBD-71A5CA822A5F}" destId="{7E411FB7-9D54-6F4B-A595-F904C460C926}" srcOrd="0" destOrd="0" presId="urn:microsoft.com/office/officeart/2005/8/layout/hierarchy1"/>
    <dgm:cxn modelId="{660DE610-3BC4-4D4C-B75F-AA0B8B88BDEC}" type="presParOf" srcId="{7E411FB7-9D54-6F4B-A595-F904C460C926}" destId="{BC263FCD-B50B-A645-8106-6285BEEC0816}" srcOrd="0" destOrd="0" presId="urn:microsoft.com/office/officeart/2005/8/layout/hierarchy1"/>
    <dgm:cxn modelId="{DB7A1321-1C0D-2C4A-9C32-F686A326AADC}" type="presParOf" srcId="{BC263FCD-B50B-A645-8106-6285BEEC0816}" destId="{5403FBC5-A76B-1841-837A-27849078552F}" srcOrd="0" destOrd="0" presId="urn:microsoft.com/office/officeart/2005/8/layout/hierarchy1"/>
    <dgm:cxn modelId="{E7E22D4B-D822-9447-84FC-8D6A27A1B481}" type="presParOf" srcId="{BC263FCD-B50B-A645-8106-6285BEEC0816}" destId="{64CB16B1-8ED3-FF40-B533-A278BE2EFE5B}" srcOrd="1" destOrd="0" presId="urn:microsoft.com/office/officeart/2005/8/layout/hierarchy1"/>
    <dgm:cxn modelId="{00D95D24-1770-9040-BB83-14EF35B2171E}" type="presParOf" srcId="{7E411FB7-9D54-6F4B-A595-F904C460C926}" destId="{10CB62EC-6317-DF41-BBF2-C4908AE44477}" srcOrd="1" destOrd="0" presId="urn:microsoft.com/office/officeart/2005/8/layout/hierarchy1"/>
    <dgm:cxn modelId="{AFA07058-0C7D-A741-8A68-E69624BDC15E}" type="presParOf" srcId="{7679FD85-514F-8344-AEBD-71A5CA822A5F}" destId="{2CF9529C-DA2F-6C40-AB67-894EC955733A}" srcOrd="1" destOrd="0" presId="urn:microsoft.com/office/officeart/2005/8/layout/hierarchy1"/>
    <dgm:cxn modelId="{7D6F5D0D-70C1-104B-A782-D117CE32730F}" type="presParOf" srcId="{2CF9529C-DA2F-6C40-AB67-894EC955733A}" destId="{179603E2-B873-474C-9482-797CC29FA0DB}" srcOrd="0" destOrd="0" presId="urn:microsoft.com/office/officeart/2005/8/layout/hierarchy1"/>
    <dgm:cxn modelId="{C6E9C13B-EF30-7243-A690-AF9F3F215A00}" type="presParOf" srcId="{179603E2-B873-474C-9482-797CC29FA0DB}" destId="{F77B5DD9-9F00-294E-9AA1-8EA639443D5F}" srcOrd="0" destOrd="0" presId="urn:microsoft.com/office/officeart/2005/8/layout/hierarchy1"/>
    <dgm:cxn modelId="{7450EFFD-5219-F64E-BD39-90DA16C0B3B7}" type="presParOf" srcId="{179603E2-B873-474C-9482-797CC29FA0DB}" destId="{ED8E0F20-FCB9-B949-BBF4-C91346C05CCA}" srcOrd="1" destOrd="0" presId="urn:microsoft.com/office/officeart/2005/8/layout/hierarchy1"/>
    <dgm:cxn modelId="{58F2E0F3-1690-274B-9E17-D2121415356D}" type="presParOf" srcId="{2CF9529C-DA2F-6C40-AB67-894EC955733A}" destId="{03333721-62EA-DC43-823C-E7F60CD2A665}" srcOrd="1" destOrd="0" presId="urn:microsoft.com/office/officeart/2005/8/layout/hierarchy1"/>
    <dgm:cxn modelId="{35B07B7E-7233-6C42-B5C9-72719B6D27CE}" type="presParOf" srcId="{7679FD85-514F-8344-AEBD-71A5CA822A5F}" destId="{F7B4CE44-1073-094A-B12C-2E33E9EB4686}" srcOrd="2" destOrd="0" presId="urn:microsoft.com/office/officeart/2005/8/layout/hierarchy1"/>
    <dgm:cxn modelId="{031B279E-7878-3943-A0C0-4A4C0DD86E7E}" type="presParOf" srcId="{F7B4CE44-1073-094A-B12C-2E33E9EB4686}" destId="{D5FB7501-1187-3249-A4ED-6C1A5643F3A9}" srcOrd="0" destOrd="0" presId="urn:microsoft.com/office/officeart/2005/8/layout/hierarchy1"/>
    <dgm:cxn modelId="{355BF6AC-DF43-C44D-952F-245895EB1145}" type="presParOf" srcId="{D5FB7501-1187-3249-A4ED-6C1A5643F3A9}" destId="{226DFE65-71FC-B145-8124-6167C50F54A3}" srcOrd="0" destOrd="0" presId="urn:microsoft.com/office/officeart/2005/8/layout/hierarchy1"/>
    <dgm:cxn modelId="{C69D1E06-CD5D-AE42-B361-0381D3C8F797}" type="presParOf" srcId="{D5FB7501-1187-3249-A4ED-6C1A5643F3A9}" destId="{C9776B69-8DEE-6943-B657-D7EF5E1780AB}" srcOrd="1" destOrd="0" presId="urn:microsoft.com/office/officeart/2005/8/layout/hierarchy1"/>
    <dgm:cxn modelId="{FC95352F-AC25-2046-84EB-9A4096AF7D21}" type="presParOf" srcId="{F7B4CE44-1073-094A-B12C-2E33E9EB4686}" destId="{9409EE69-48A4-6C41-8D9D-881E9DA110C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0F65E6-F962-A949-8B16-8248AB3DF1CA}" type="doc">
      <dgm:prSet loTypeId="urn:microsoft.com/office/officeart/2005/8/layout/equation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4BCAC7-5BB6-3649-AD11-98E09A883EE2}">
      <dgm:prSet phldrT="[Text]"/>
      <dgm:spPr/>
      <dgm:t>
        <a:bodyPr/>
        <a:lstStyle/>
        <a:p>
          <a:r>
            <a:rPr lang="en-US" dirty="0"/>
            <a:t>Zip Code API to determine zip codes within a radius of the city</a:t>
          </a:r>
          <a:endParaRPr lang="en-US" baseline="30000" dirty="0"/>
        </a:p>
      </dgm:t>
    </dgm:pt>
    <dgm:pt modelId="{041C31A4-3A7C-344C-BD1C-9A3E870A8860}" type="parTrans" cxnId="{03D18919-3907-FE41-A313-DD2142E666F6}">
      <dgm:prSet/>
      <dgm:spPr/>
      <dgm:t>
        <a:bodyPr/>
        <a:lstStyle/>
        <a:p>
          <a:endParaRPr lang="en-US" sz="2400"/>
        </a:p>
      </dgm:t>
    </dgm:pt>
    <dgm:pt modelId="{FDF2FC04-876D-A942-9DF2-7A0A1EDDD9B8}" type="sibTrans" cxnId="{03D18919-3907-FE41-A313-DD2142E666F6}">
      <dgm:prSet/>
      <dgm:spPr/>
      <dgm:t>
        <a:bodyPr/>
        <a:lstStyle/>
        <a:p>
          <a:endParaRPr lang="en-US"/>
        </a:p>
      </dgm:t>
    </dgm:pt>
    <dgm:pt modelId="{C90DB4C6-24CC-7744-83C3-CAF69B41B109}">
      <dgm:prSet phldrT="[Text]"/>
      <dgm:spPr/>
      <dgm:t>
        <a:bodyPr/>
        <a:lstStyle/>
        <a:p>
          <a:r>
            <a:rPr lang="en-US"/>
            <a:t>Zip Code to mean age mapping</a:t>
          </a:r>
          <a:endParaRPr lang="en-US" baseline="30000"/>
        </a:p>
      </dgm:t>
    </dgm:pt>
    <dgm:pt modelId="{4890B0D2-7211-2A4E-88B1-729D368A64C8}" type="parTrans" cxnId="{ACD0B665-5D39-0E4A-BE60-3FCB50718DEE}">
      <dgm:prSet/>
      <dgm:spPr/>
      <dgm:t>
        <a:bodyPr/>
        <a:lstStyle/>
        <a:p>
          <a:endParaRPr lang="en-US" sz="2400"/>
        </a:p>
      </dgm:t>
    </dgm:pt>
    <dgm:pt modelId="{84EAEFC5-36B2-E44D-85BE-1DC227E75A68}" type="sibTrans" cxnId="{ACD0B665-5D39-0E4A-BE60-3FCB50718DEE}">
      <dgm:prSet/>
      <dgm:spPr/>
      <dgm:t>
        <a:bodyPr/>
        <a:lstStyle/>
        <a:p>
          <a:endParaRPr lang="en-US"/>
        </a:p>
      </dgm:t>
    </dgm:pt>
    <dgm:pt modelId="{7ADA2CA5-AA67-6440-936C-F2A39AA4A0AE}">
      <dgm:prSet phldrT="[Text]"/>
      <dgm:spPr/>
      <dgm:t>
        <a:bodyPr/>
        <a:lstStyle/>
        <a:p>
          <a:r>
            <a:rPr lang="en-US"/>
            <a:t>Mean age by distance from city center</a:t>
          </a:r>
        </a:p>
      </dgm:t>
    </dgm:pt>
    <dgm:pt modelId="{50F4975C-45E3-7D4F-A750-15886F748402}" type="parTrans" cxnId="{781976FD-8227-D240-882A-3463EEECA5AE}">
      <dgm:prSet/>
      <dgm:spPr/>
      <dgm:t>
        <a:bodyPr/>
        <a:lstStyle/>
        <a:p>
          <a:endParaRPr lang="en-US" sz="2400"/>
        </a:p>
      </dgm:t>
    </dgm:pt>
    <dgm:pt modelId="{798E2C95-1EAE-4040-BF9C-797B3D61DFDB}" type="sibTrans" cxnId="{781976FD-8227-D240-882A-3463EEECA5AE}">
      <dgm:prSet/>
      <dgm:spPr/>
      <dgm:t>
        <a:bodyPr/>
        <a:lstStyle/>
        <a:p>
          <a:endParaRPr lang="en-US"/>
        </a:p>
      </dgm:t>
    </dgm:pt>
    <dgm:pt modelId="{C18B8158-2853-924F-989A-91431BF99F03}" type="pres">
      <dgm:prSet presAssocID="{530F65E6-F962-A949-8B16-8248AB3DF1CA}" presName="linearFlow" presStyleCnt="0">
        <dgm:presLayoutVars>
          <dgm:dir/>
          <dgm:resizeHandles val="exact"/>
        </dgm:presLayoutVars>
      </dgm:prSet>
      <dgm:spPr/>
    </dgm:pt>
    <dgm:pt modelId="{1E5AC42D-8BC8-0842-9D45-D75C5AB9637C}" type="pres">
      <dgm:prSet presAssocID="{974BCAC7-5BB6-3649-AD11-98E09A883EE2}" presName="node" presStyleLbl="node1" presStyleIdx="0" presStyleCnt="3">
        <dgm:presLayoutVars>
          <dgm:bulletEnabled val="1"/>
        </dgm:presLayoutVars>
      </dgm:prSet>
      <dgm:spPr/>
    </dgm:pt>
    <dgm:pt modelId="{D68BC0F5-EEA7-BA48-87D2-1027C80B2F8B}" type="pres">
      <dgm:prSet presAssocID="{FDF2FC04-876D-A942-9DF2-7A0A1EDDD9B8}" presName="spacerL" presStyleCnt="0"/>
      <dgm:spPr/>
    </dgm:pt>
    <dgm:pt modelId="{F54644BC-D348-0A41-ACE9-5E5A06E0CD4D}" type="pres">
      <dgm:prSet presAssocID="{FDF2FC04-876D-A942-9DF2-7A0A1EDDD9B8}" presName="sibTrans" presStyleLbl="sibTrans2D1" presStyleIdx="0" presStyleCnt="2"/>
      <dgm:spPr/>
    </dgm:pt>
    <dgm:pt modelId="{7DA3C149-1FA4-5B46-BA64-0740060EEFD0}" type="pres">
      <dgm:prSet presAssocID="{FDF2FC04-876D-A942-9DF2-7A0A1EDDD9B8}" presName="spacerR" presStyleCnt="0"/>
      <dgm:spPr/>
    </dgm:pt>
    <dgm:pt modelId="{391E5FC2-F8D7-BA46-9A1B-B9A89EBD8B70}" type="pres">
      <dgm:prSet presAssocID="{C90DB4C6-24CC-7744-83C3-CAF69B41B109}" presName="node" presStyleLbl="node1" presStyleIdx="1" presStyleCnt="3">
        <dgm:presLayoutVars>
          <dgm:bulletEnabled val="1"/>
        </dgm:presLayoutVars>
      </dgm:prSet>
      <dgm:spPr/>
    </dgm:pt>
    <dgm:pt modelId="{D58CBB91-BF2E-F24E-8E55-22B5C314893E}" type="pres">
      <dgm:prSet presAssocID="{84EAEFC5-36B2-E44D-85BE-1DC227E75A68}" presName="spacerL" presStyleCnt="0"/>
      <dgm:spPr/>
    </dgm:pt>
    <dgm:pt modelId="{4964ED12-7B23-A442-BCCC-5E5926FF0BBA}" type="pres">
      <dgm:prSet presAssocID="{84EAEFC5-36B2-E44D-85BE-1DC227E75A68}" presName="sibTrans" presStyleLbl="sibTrans2D1" presStyleIdx="1" presStyleCnt="2"/>
      <dgm:spPr/>
    </dgm:pt>
    <dgm:pt modelId="{450034E6-87BF-0943-A1FC-53CFB552C578}" type="pres">
      <dgm:prSet presAssocID="{84EAEFC5-36B2-E44D-85BE-1DC227E75A68}" presName="spacerR" presStyleCnt="0"/>
      <dgm:spPr/>
    </dgm:pt>
    <dgm:pt modelId="{2938E2A6-4C57-5E42-A181-21963DAE6CC1}" type="pres">
      <dgm:prSet presAssocID="{7ADA2CA5-AA67-6440-936C-F2A39AA4A0AE}" presName="node" presStyleLbl="node1" presStyleIdx="2" presStyleCnt="3">
        <dgm:presLayoutVars>
          <dgm:bulletEnabled val="1"/>
        </dgm:presLayoutVars>
      </dgm:prSet>
      <dgm:spPr/>
    </dgm:pt>
  </dgm:ptLst>
  <dgm:cxnLst>
    <dgm:cxn modelId="{9F54B813-91EA-8947-9881-A13C5610CB30}" type="presOf" srcId="{530F65E6-F962-A949-8B16-8248AB3DF1CA}" destId="{C18B8158-2853-924F-989A-91431BF99F03}" srcOrd="0" destOrd="0" presId="urn:microsoft.com/office/officeart/2005/8/layout/equation1"/>
    <dgm:cxn modelId="{03D18919-3907-FE41-A313-DD2142E666F6}" srcId="{530F65E6-F962-A949-8B16-8248AB3DF1CA}" destId="{974BCAC7-5BB6-3649-AD11-98E09A883EE2}" srcOrd="0" destOrd="0" parTransId="{041C31A4-3A7C-344C-BD1C-9A3E870A8860}" sibTransId="{FDF2FC04-876D-A942-9DF2-7A0A1EDDD9B8}"/>
    <dgm:cxn modelId="{4838D02B-90F1-D74F-BC2F-3CB77496D0FA}" type="presOf" srcId="{974BCAC7-5BB6-3649-AD11-98E09A883EE2}" destId="{1E5AC42D-8BC8-0842-9D45-D75C5AB9637C}" srcOrd="0" destOrd="0" presId="urn:microsoft.com/office/officeart/2005/8/layout/equation1"/>
    <dgm:cxn modelId="{ACD0B665-5D39-0E4A-BE60-3FCB50718DEE}" srcId="{530F65E6-F962-A949-8B16-8248AB3DF1CA}" destId="{C90DB4C6-24CC-7744-83C3-CAF69B41B109}" srcOrd="1" destOrd="0" parTransId="{4890B0D2-7211-2A4E-88B1-729D368A64C8}" sibTransId="{84EAEFC5-36B2-E44D-85BE-1DC227E75A68}"/>
    <dgm:cxn modelId="{D8488780-8B83-B84B-AFE6-251D698FE715}" type="presOf" srcId="{C90DB4C6-24CC-7744-83C3-CAF69B41B109}" destId="{391E5FC2-F8D7-BA46-9A1B-B9A89EBD8B70}" srcOrd="0" destOrd="0" presId="urn:microsoft.com/office/officeart/2005/8/layout/equation1"/>
    <dgm:cxn modelId="{BD2CBDC8-5215-8D4C-B54A-0BFBAEBBD641}" type="presOf" srcId="{FDF2FC04-876D-A942-9DF2-7A0A1EDDD9B8}" destId="{F54644BC-D348-0A41-ACE9-5E5A06E0CD4D}" srcOrd="0" destOrd="0" presId="urn:microsoft.com/office/officeart/2005/8/layout/equation1"/>
    <dgm:cxn modelId="{2077C3D7-40C0-CB40-B986-20E65E5E373E}" type="presOf" srcId="{84EAEFC5-36B2-E44D-85BE-1DC227E75A68}" destId="{4964ED12-7B23-A442-BCCC-5E5926FF0BBA}" srcOrd="0" destOrd="0" presId="urn:microsoft.com/office/officeart/2005/8/layout/equation1"/>
    <dgm:cxn modelId="{F1AEC8E0-ED69-0B46-9AAF-0484EF37A85C}" type="presOf" srcId="{7ADA2CA5-AA67-6440-936C-F2A39AA4A0AE}" destId="{2938E2A6-4C57-5E42-A181-21963DAE6CC1}" srcOrd="0" destOrd="0" presId="urn:microsoft.com/office/officeart/2005/8/layout/equation1"/>
    <dgm:cxn modelId="{781976FD-8227-D240-882A-3463EEECA5AE}" srcId="{530F65E6-F962-A949-8B16-8248AB3DF1CA}" destId="{7ADA2CA5-AA67-6440-936C-F2A39AA4A0AE}" srcOrd="2" destOrd="0" parTransId="{50F4975C-45E3-7D4F-A750-15886F748402}" sibTransId="{798E2C95-1EAE-4040-BF9C-797B3D61DFDB}"/>
    <dgm:cxn modelId="{13C1D04F-5467-CA46-A414-69D0008CF816}" type="presParOf" srcId="{C18B8158-2853-924F-989A-91431BF99F03}" destId="{1E5AC42D-8BC8-0842-9D45-D75C5AB9637C}" srcOrd="0" destOrd="0" presId="urn:microsoft.com/office/officeart/2005/8/layout/equation1"/>
    <dgm:cxn modelId="{F9C76AFC-7CC1-1842-A5E9-99F591BEBBCE}" type="presParOf" srcId="{C18B8158-2853-924F-989A-91431BF99F03}" destId="{D68BC0F5-EEA7-BA48-87D2-1027C80B2F8B}" srcOrd="1" destOrd="0" presId="urn:microsoft.com/office/officeart/2005/8/layout/equation1"/>
    <dgm:cxn modelId="{FBB953E0-F633-F541-9B68-2CBF1520113B}" type="presParOf" srcId="{C18B8158-2853-924F-989A-91431BF99F03}" destId="{F54644BC-D348-0A41-ACE9-5E5A06E0CD4D}" srcOrd="2" destOrd="0" presId="urn:microsoft.com/office/officeart/2005/8/layout/equation1"/>
    <dgm:cxn modelId="{5924A36D-5C9F-F94B-854F-E8E0D335DFCD}" type="presParOf" srcId="{C18B8158-2853-924F-989A-91431BF99F03}" destId="{7DA3C149-1FA4-5B46-BA64-0740060EEFD0}" srcOrd="3" destOrd="0" presId="urn:microsoft.com/office/officeart/2005/8/layout/equation1"/>
    <dgm:cxn modelId="{86D5FC66-6553-9145-99F9-16816081F9F2}" type="presParOf" srcId="{C18B8158-2853-924F-989A-91431BF99F03}" destId="{391E5FC2-F8D7-BA46-9A1B-B9A89EBD8B70}" srcOrd="4" destOrd="0" presId="urn:microsoft.com/office/officeart/2005/8/layout/equation1"/>
    <dgm:cxn modelId="{51CC84B7-CD14-7640-961B-009FCB551DA1}" type="presParOf" srcId="{C18B8158-2853-924F-989A-91431BF99F03}" destId="{D58CBB91-BF2E-F24E-8E55-22B5C314893E}" srcOrd="5" destOrd="0" presId="urn:microsoft.com/office/officeart/2005/8/layout/equation1"/>
    <dgm:cxn modelId="{D06FAD09-2650-CA42-B63B-5EB44E9BC655}" type="presParOf" srcId="{C18B8158-2853-924F-989A-91431BF99F03}" destId="{4964ED12-7B23-A442-BCCC-5E5926FF0BBA}" srcOrd="6" destOrd="0" presId="urn:microsoft.com/office/officeart/2005/8/layout/equation1"/>
    <dgm:cxn modelId="{A9EA8B48-BF39-CB42-ACF4-392F4E52D7F9}" type="presParOf" srcId="{C18B8158-2853-924F-989A-91431BF99F03}" destId="{450034E6-87BF-0943-A1FC-53CFB552C578}" srcOrd="7" destOrd="0" presId="urn:microsoft.com/office/officeart/2005/8/layout/equation1"/>
    <dgm:cxn modelId="{24402387-57BE-D84C-959A-B5202F5C1B75}" type="presParOf" srcId="{C18B8158-2853-924F-989A-91431BF99F03}" destId="{2938E2A6-4C57-5E42-A181-21963DAE6CC1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30F65E6-F962-A949-8B16-8248AB3DF1CA}" type="doc">
      <dgm:prSet loTypeId="urn:microsoft.com/office/officeart/2005/8/layout/equation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4BCAC7-5BB6-3649-AD11-98E09A883EE2}">
      <dgm:prSet phldrT="[Text]" custT="1"/>
      <dgm:spPr/>
      <dgm:t>
        <a:bodyPr/>
        <a:lstStyle/>
        <a:p>
          <a:r>
            <a:rPr lang="en-US" sz="1600" dirty="0"/>
            <a:t>Zip Code API to determine zip codes within a radius of the city </a:t>
          </a:r>
          <a:r>
            <a:rPr lang="en-US" sz="1600" baseline="30000" dirty="0"/>
            <a:t>[1]</a:t>
          </a:r>
        </a:p>
      </dgm:t>
    </dgm:pt>
    <dgm:pt modelId="{041C31A4-3A7C-344C-BD1C-9A3E870A8860}" type="parTrans" cxnId="{03D18919-3907-FE41-A313-DD2142E666F6}">
      <dgm:prSet/>
      <dgm:spPr/>
      <dgm:t>
        <a:bodyPr/>
        <a:lstStyle/>
        <a:p>
          <a:endParaRPr lang="en-US" sz="2000"/>
        </a:p>
      </dgm:t>
    </dgm:pt>
    <dgm:pt modelId="{FDF2FC04-876D-A942-9DF2-7A0A1EDDD9B8}" type="sibTrans" cxnId="{03D18919-3907-FE41-A313-DD2142E666F6}">
      <dgm:prSet custT="1"/>
      <dgm:spPr/>
      <dgm:t>
        <a:bodyPr/>
        <a:lstStyle/>
        <a:p>
          <a:endParaRPr lang="en-US" sz="1400"/>
        </a:p>
      </dgm:t>
    </dgm:pt>
    <dgm:pt modelId="{C90DB4C6-24CC-7744-83C3-CAF69B41B109}">
      <dgm:prSet phldrT="[Text]" custT="1"/>
      <dgm:spPr/>
      <dgm:t>
        <a:bodyPr/>
        <a:lstStyle/>
        <a:p>
          <a:r>
            <a:rPr lang="en-US" sz="1600"/>
            <a:t>Zip Code to ZCTA* mapping </a:t>
          </a:r>
          <a:r>
            <a:rPr lang="en-US" sz="1600" baseline="30000"/>
            <a:t>[2]</a:t>
          </a:r>
        </a:p>
      </dgm:t>
    </dgm:pt>
    <dgm:pt modelId="{4890B0D2-7211-2A4E-88B1-729D368A64C8}" type="parTrans" cxnId="{ACD0B665-5D39-0E4A-BE60-3FCB50718DEE}">
      <dgm:prSet/>
      <dgm:spPr/>
      <dgm:t>
        <a:bodyPr/>
        <a:lstStyle/>
        <a:p>
          <a:endParaRPr lang="en-US" sz="2000"/>
        </a:p>
      </dgm:t>
    </dgm:pt>
    <dgm:pt modelId="{84EAEFC5-36B2-E44D-85BE-1DC227E75A68}" type="sibTrans" cxnId="{ACD0B665-5D39-0E4A-BE60-3FCB50718DEE}">
      <dgm:prSet custT="1"/>
      <dgm:spPr/>
      <dgm:t>
        <a:bodyPr/>
        <a:lstStyle/>
        <a:p>
          <a:endParaRPr lang="en-US" sz="1400"/>
        </a:p>
      </dgm:t>
    </dgm:pt>
    <dgm:pt modelId="{7ADA2CA5-AA67-6440-936C-F2A39AA4A0AE}">
      <dgm:prSet phldrT="[Text]" custT="1"/>
      <dgm:spPr/>
      <dgm:t>
        <a:bodyPr/>
        <a:lstStyle/>
        <a:p>
          <a:r>
            <a:rPr lang="en-US" sz="1600"/>
            <a:t>Median age by distance from city center</a:t>
          </a:r>
        </a:p>
      </dgm:t>
    </dgm:pt>
    <dgm:pt modelId="{50F4975C-45E3-7D4F-A750-15886F748402}" type="parTrans" cxnId="{781976FD-8227-D240-882A-3463EEECA5AE}">
      <dgm:prSet/>
      <dgm:spPr/>
      <dgm:t>
        <a:bodyPr/>
        <a:lstStyle/>
        <a:p>
          <a:endParaRPr lang="en-US" sz="2000"/>
        </a:p>
      </dgm:t>
    </dgm:pt>
    <dgm:pt modelId="{798E2C95-1EAE-4040-BF9C-797B3D61DFDB}" type="sibTrans" cxnId="{781976FD-8227-D240-882A-3463EEECA5AE}">
      <dgm:prSet/>
      <dgm:spPr/>
      <dgm:t>
        <a:bodyPr/>
        <a:lstStyle/>
        <a:p>
          <a:endParaRPr lang="en-US" sz="2000"/>
        </a:p>
      </dgm:t>
    </dgm:pt>
    <dgm:pt modelId="{85C996E1-9CAE-004E-ADD9-491D1DDB74EE}">
      <dgm:prSet custT="1"/>
      <dgm:spPr/>
      <dgm:t>
        <a:bodyPr/>
        <a:lstStyle/>
        <a:p>
          <a:r>
            <a:rPr lang="en-US" sz="1600"/>
            <a:t>ZCTA to median age mapping </a:t>
          </a:r>
          <a:r>
            <a:rPr lang="en-US" sz="1600" baseline="30000"/>
            <a:t>[3]</a:t>
          </a:r>
        </a:p>
      </dgm:t>
    </dgm:pt>
    <dgm:pt modelId="{43C52BA0-E960-6143-88D6-1F6D736C29CB}" type="parTrans" cxnId="{649A1D01-F432-C04E-A30C-40AA369AD9E8}">
      <dgm:prSet/>
      <dgm:spPr/>
      <dgm:t>
        <a:bodyPr/>
        <a:lstStyle/>
        <a:p>
          <a:endParaRPr lang="en-US" sz="2000"/>
        </a:p>
      </dgm:t>
    </dgm:pt>
    <dgm:pt modelId="{EAE0A720-2C91-6F4F-B8E5-5720BB7A45EF}" type="sibTrans" cxnId="{649A1D01-F432-C04E-A30C-40AA369AD9E8}">
      <dgm:prSet custT="1"/>
      <dgm:spPr/>
      <dgm:t>
        <a:bodyPr/>
        <a:lstStyle/>
        <a:p>
          <a:endParaRPr lang="en-US" sz="1400"/>
        </a:p>
      </dgm:t>
    </dgm:pt>
    <dgm:pt modelId="{8BEBDF56-0D42-E44D-9119-F47096525B34}" type="pres">
      <dgm:prSet presAssocID="{530F65E6-F962-A949-8B16-8248AB3DF1CA}" presName="linearFlow" presStyleCnt="0">
        <dgm:presLayoutVars>
          <dgm:dir/>
          <dgm:resizeHandles val="exact"/>
        </dgm:presLayoutVars>
      </dgm:prSet>
      <dgm:spPr/>
    </dgm:pt>
    <dgm:pt modelId="{3FA62A6D-49D1-B14C-BCE5-C6F410A12559}" type="pres">
      <dgm:prSet presAssocID="{974BCAC7-5BB6-3649-AD11-98E09A883EE2}" presName="node" presStyleLbl="node1" presStyleIdx="0" presStyleCnt="4">
        <dgm:presLayoutVars>
          <dgm:bulletEnabled val="1"/>
        </dgm:presLayoutVars>
      </dgm:prSet>
      <dgm:spPr/>
    </dgm:pt>
    <dgm:pt modelId="{3FE19908-A752-AC41-A8D3-4B0AC80E2D55}" type="pres">
      <dgm:prSet presAssocID="{FDF2FC04-876D-A942-9DF2-7A0A1EDDD9B8}" presName="spacerL" presStyleCnt="0"/>
      <dgm:spPr/>
    </dgm:pt>
    <dgm:pt modelId="{F944A21A-66A4-3E4F-BE63-524C0990A8D3}" type="pres">
      <dgm:prSet presAssocID="{FDF2FC04-876D-A942-9DF2-7A0A1EDDD9B8}" presName="sibTrans" presStyleLbl="sibTrans2D1" presStyleIdx="0" presStyleCnt="3"/>
      <dgm:spPr/>
    </dgm:pt>
    <dgm:pt modelId="{39E96DD0-9738-5C46-A797-671D04222555}" type="pres">
      <dgm:prSet presAssocID="{FDF2FC04-876D-A942-9DF2-7A0A1EDDD9B8}" presName="spacerR" presStyleCnt="0"/>
      <dgm:spPr/>
    </dgm:pt>
    <dgm:pt modelId="{A4A2C1EB-C7FA-1441-ACA4-D6812ABAF98A}" type="pres">
      <dgm:prSet presAssocID="{C90DB4C6-24CC-7744-83C3-CAF69B41B109}" presName="node" presStyleLbl="node1" presStyleIdx="1" presStyleCnt="4">
        <dgm:presLayoutVars>
          <dgm:bulletEnabled val="1"/>
        </dgm:presLayoutVars>
      </dgm:prSet>
      <dgm:spPr/>
    </dgm:pt>
    <dgm:pt modelId="{DED7A8BC-1463-3343-9C55-5608E2C06A77}" type="pres">
      <dgm:prSet presAssocID="{84EAEFC5-36B2-E44D-85BE-1DC227E75A68}" presName="spacerL" presStyleCnt="0"/>
      <dgm:spPr/>
    </dgm:pt>
    <dgm:pt modelId="{88D64365-537F-6446-AD5F-3C2232DCA700}" type="pres">
      <dgm:prSet presAssocID="{84EAEFC5-36B2-E44D-85BE-1DC227E75A68}" presName="sibTrans" presStyleLbl="sibTrans2D1" presStyleIdx="1" presStyleCnt="3"/>
      <dgm:spPr/>
    </dgm:pt>
    <dgm:pt modelId="{15D56035-F737-E443-A5FE-799D33B05C0B}" type="pres">
      <dgm:prSet presAssocID="{84EAEFC5-36B2-E44D-85BE-1DC227E75A68}" presName="spacerR" presStyleCnt="0"/>
      <dgm:spPr/>
    </dgm:pt>
    <dgm:pt modelId="{F044FA64-9415-1C4C-AD4D-761D9AF21041}" type="pres">
      <dgm:prSet presAssocID="{85C996E1-9CAE-004E-ADD9-491D1DDB74EE}" presName="node" presStyleLbl="node1" presStyleIdx="2" presStyleCnt="4">
        <dgm:presLayoutVars>
          <dgm:bulletEnabled val="1"/>
        </dgm:presLayoutVars>
      </dgm:prSet>
      <dgm:spPr/>
    </dgm:pt>
    <dgm:pt modelId="{54A1863C-BF2F-3947-96BA-8D83C3A41556}" type="pres">
      <dgm:prSet presAssocID="{EAE0A720-2C91-6F4F-B8E5-5720BB7A45EF}" presName="spacerL" presStyleCnt="0"/>
      <dgm:spPr/>
    </dgm:pt>
    <dgm:pt modelId="{64D94FFE-FC4C-0745-BEDA-2BFC181934B5}" type="pres">
      <dgm:prSet presAssocID="{EAE0A720-2C91-6F4F-B8E5-5720BB7A45EF}" presName="sibTrans" presStyleLbl="sibTrans2D1" presStyleIdx="2" presStyleCnt="3"/>
      <dgm:spPr/>
    </dgm:pt>
    <dgm:pt modelId="{116BD96C-0B20-3843-B460-36F1407AC605}" type="pres">
      <dgm:prSet presAssocID="{EAE0A720-2C91-6F4F-B8E5-5720BB7A45EF}" presName="spacerR" presStyleCnt="0"/>
      <dgm:spPr/>
    </dgm:pt>
    <dgm:pt modelId="{93C79596-AFAA-AC4C-AB54-9370595668D1}" type="pres">
      <dgm:prSet presAssocID="{7ADA2CA5-AA67-6440-936C-F2A39AA4A0AE}" presName="node" presStyleLbl="node1" presStyleIdx="3" presStyleCnt="4">
        <dgm:presLayoutVars>
          <dgm:bulletEnabled val="1"/>
        </dgm:presLayoutVars>
      </dgm:prSet>
      <dgm:spPr/>
    </dgm:pt>
  </dgm:ptLst>
  <dgm:cxnLst>
    <dgm:cxn modelId="{649A1D01-F432-C04E-A30C-40AA369AD9E8}" srcId="{530F65E6-F962-A949-8B16-8248AB3DF1CA}" destId="{85C996E1-9CAE-004E-ADD9-491D1DDB74EE}" srcOrd="2" destOrd="0" parTransId="{43C52BA0-E960-6143-88D6-1F6D736C29CB}" sibTransId="{EAE0A720-2C91-6F4F-B8E5-5720BB7A45EF}"/>
    <dgm:cxn modelId="{15B3B216-8CE0-DC46-92A4-6931BC9CA255}" type="presOf" srcId="{FDF2FC04-876D-A942-9DF2-7A0A1EDDD9B8}" destId="{F944A21A-66A4-3E4F-BE63-524C0990A8D3}" srcOrd="0" destOrd="0" presId="urn:microsoft.com/office/officeart/2005/8/layout/equation1"/>
    <dgm:cxn modelId="{03D18919-3907-FE41-A313-DD2142E666F6}" srcId="{530F65E6-F962-A949-8B16-8248AB3DF1CA}" destId="{974BCAC7-5BB6-3649-AD11-98E09A883EE2}" srcOrd="0" destOrd="0" parTransId="{041C31A4-3A7C-344C-BD1C-9A3E870A8860}" sibTransId="{FDF2FC04-876D-A942-9DF2-7A0A1EDDD9B8}"/>
    <dgm:cxn modelId="{EBA2D338-92C6-604A-82F4-74F0C1565A84}" type="presOf" srcId="{C90DB4C6-24CC-7744-83C3-CAF69B41B109}" destId="{A4A2C1EB-C7FA-1441-ACA4-D6812ABAF98A}" srcOrd="0" destOrd="0" presId="urn:microsoft.com/office/officeart/2005/8/layout/equation1"/>
    <dgm:cxn modelId="{FD2C8C3D-EF46-AF4A-A024-FC689B41AC5C}" type="presOf" srcId="{85C996E1-9CAE-004E-ADD9-491D1DDB74EE}" destId="{F044FA64-9415-1C4C-AD4D-761D9AF21041}" srcOrd="0" destOrd="0" presId="urn:microsoft.com/office/officeart/2005/8/layout/equation1"/>
    <dgm:cxn modelId="{DB0C3A50-7459-CC4B-8B88-E94071386642}" type="presOf" srcId="{EAE0A720-2C91-6F4F-B8E5-5720BB7A45EF}" destId="{64D94FFE-FC4C-0745-BEDA-2BFC181934B5}" srcOrd="0" destOrd="0" presId="urn:microsoft.com/office/officeart/2005/8/layout/equation1"/>
    <dgm:cxn modelId="{ACD0B665-5D39-0E4A-BE60-3FCB50718DEE}" srcId="{530F65E6-F962-A949-8B16-8248AB3DF1CA}" destId="{C90DB4C6-24CC-7744-83C3-CAF69B41B109}" srcOrd="1" destOrd="0" parTransId="{4890B0D2-7211-2A4E-88B1-729D368A64C8}" sibTransId="{84EAEFC5-36B2-E44D-85BE-1DC227E75A68}"/>
    <dgm:cxn modelId="{0AD0C983-F5A4-FF43-B758-F981FDC4BDF1}" type="presOf" srcId="{84EAEFC5-36B2-E44D-85BE-1DC227E75A68}" destId="{88D64365-537F-6446-AD5F-3C2232DCA700}" srcOrd="0" destOrd="0" presId="urn:microsoft.com/office/officeart/2005/8/layout/equation1"/>
    <dgm:cxn modelId="{7AFC63C0-3E64-F14D-AF82-2D699FF1DE29}" type="presOf" srcId="{530F65E6-F962-A949-8B16-8248AB3DF1CA}" destId="{8BEBDF56-0D42-E44D-9119-F47096525B34}" srcOrd="0" destOrd="0" presId="urn:microsoft.com/office/officeart/2005/8/layout/equation1"/>
    <dgm:cxn modelId="{07C68BF7-EE71-3F4B-AFB0-D0C82F9D5071}" type="presOf" srcId="{974BCAC7-5BB6-3649-AD11-98E09A883EE2}" destId="{3FA62A6D-49D1-B14C-BCE5-C6F410A12559}" srcOrd="0" destOrd="0" presId="urn:microsoft.com/office/officeart/2005/8/layout/equation1"/>
    <dgm:cxn modelId="{2F0AE0FC-794A-D04B-BA94-E3DA31E52FEC}" type="presOf" srcId="{7ADA2CA5-AA67-6440-936C-F2A39AA4A0AE}" destId="{93C79596-AFAA-AC4C-AB54-9370595668D1}" srcOrd="0" destOrd="0" presId="urn:microsoft.com/office/officeart/2005/8/layout/equation1"/>
    <dgm:cxn modelId="{781976FD-8227-D240-882A-3463EEECA5AE}" srcId="{530F65E6-F962-A949-8B16-8248AB3DF1CA}" destId="{7ADA2CA5-AA67-6440-936C-F2A39AA4A0AE}" srcOrd="3" destOrd="0" parTransId="{50F4975C-45E3-7D4F-A750-15886F748402}" sibTransId="{798E2C95-1EAE-4040-BF9C-797B3D61DFDB}"/>
    <dgm:cxn modelId="{80FA81D0-E99A-E942-AD18-8E86C3C5B302}" type="presParOf" srcId="{8BEBDF56-0D42-E44D-9119-F47096525B34}" destId="{3FA62A6D-49D1-B14C-BCE5-C6F410A12559}" srcOrd="0" destOrd="0" presId="urn:microsoft.com/office/officeart/2005/8/layout/equation1"/>
    <dgm:cxn modelId="{6576C96C-8DE8-304E-9088-AF901C5AD0B4}" type="presParOf" srcId="{8BEBDF56-0D42-E44D-9119-F47096525B34}" destId="{3FE19908-A752-AC41-A8D3-4B0AC80E2D55}" srcOrd="1" destOrd="0" presId="urn:microsoft.com/office/officeart/2005/8/layout/equation1"/>
    <dgm:cxn modelId="{7C889A9C-1FB8-634C-8C6F-65596D6C526C}" type="presParOf" srcId="{8BEBDF56-0D42-E44D-9119-F47096525B34}" destId="{F944A21A-66A4-3E4F-BE63-524C0990A8D3}" srcOrd="2" destOrd="0" presId="urn:microsoft.com/office/officeart/2005/8/layout/equation1"/>
    <dgm:cxn modelId="{134C77BE-3CD5-8340-B5DF-00E8D96B281D}" type="presParOf" srcId="{8BEBDF56-0D42-E44D-9119-F47096525B34}" destId="{39E96DD0-9738-5C46-A797-671D04222555}" srcOrd="3" destOrd="0" presId="urn:microsoft.com/office/officeart/2005/8/layout/equation1"/>
    <dgm:cxn modelId="{5EACAB26-B556-AA4A-A61A-9C124EF71154}" type="presParOf" srcId="{8BEBDF56-0D42-E44D-9119-F47096525B34}" destId="{A4A2C1EB-C7FA-1441-ACA4-D6812ABAF98A}" srcOrd="4" destOrd="0" presId="urn:microsoft.com/office/officeart/2005/8/layout/equation1"/>
    <dgm:cxn modelId="{27B29A84-446E-6A42-94A5-4BF1F207610D}" type="presParOf" srcId="{8BEBDF56-0D42-E44D-9119-F47096525B34}" destId="{DED7A8BC-1463-3343-9C55-5608E2C06A77}" srcOrd="5" destOrd="0" presId="urn:microsoft.com/office/officeart/2005/8/layout/equation1"/>
    <dgm:cxn modelId="{4CF85637-113A-3E44-BEE5-4AC1DA5CE0A2}" type="presParOf" srcId="{8BEBDF56-0D42-E44D-9119-F47096525B34}" destId="{88D64365-537F-6446-AD5F-3C2232DCA700}" srcOrd="6" destOrd="0" presId="urn:microsoft.com/office/officeart/2005/8/layout/equation1"/>
    <dgm:cxn modelId="{CDA138A2-0445-724F-B8F6-26B5C9CF6162}" type="presParOf" srcId="{8BEBDF56-0D42-E44D-9119-F47096525B34}" destId="{15D56035-F737-E443-A5FE-799D33B05C0B}" srcOrd="7" destOrd="0" presId="urn:microsoft.com/office/officeart/2005/8/layout/equation1"/>
    <dgm:cxn modelId="{5AF2BB5B-7940-2D45-BB36-ACA58A8D9E33}" type="presParOf" srcId="{8BEBDF56-0D42-E44D-9119-F47096525B34}" destId="{F044FA64-9415-1C4C-AD4D-761D9AF21041}" srcOrd="8" destOrd="0" presId="urn:microsoft.com/office/officeart/2005/8/layout/equation1"/>
    <dgm:cxn modelId="{A82CE499-9449-204F-BD77-00370802B833}" type="presParOf" srcId="{8BEBDF56-0D42-E44D-9119-F47096525B34}" destId="{54A1863C-BF2F-3947-96BA-8D83C3A41556}" srcOrd="9" destOrd="0" presId="urn:microsoft.com/office/officeart/2005/8/layout/equation1"/>
    <dgm:cxn modelId="{A2BA5DF3-F908-A84F-943D-AFDDD2040CA5}" type="presParOf" srcId="{8BEBDF56-0D42-E44D-9119-F47096525B34}" destId="{64D94FFE-FC4C-0745-BEDA-2BFC181934B5}" srcOrd="10" destOrd="0" presId="urn:microsoft.com/office/officeart/2005/8/layout/equation1"/>
    <dgm:cxn modelId="{19C67EA5-9A72-074D-A5D3-1CE994E77DD1}" type="presParOf" srcId="{8BEBDF56-0D42-E44D-9119-F47096525B34}" destId="{116BD96C-0B20-3843-B460-36F1407AC605}" srcOrd="11" destOrd="0" presId="urn:microsoft.com/office/officeart/2005/8/layout/equation1"/>
    <dgm:cxn modelId="{19971CF1-EA09-5B47-BB1E-3F2B837D7A59}" type="presParOf" srcId="{8BEBDF56-0D42-E44D-9119-F47096525B34}" destId="{93C79596-AFAA-AC4C-AB54-9370595668D1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03FBC5-A76B-1841-837A-27849078552F}">
      <dsp:nvSpPr>
        <dsp:cNvPr id="0" name=""/>
        <dsp:cNvSpPr/>
      </dsp:nvSpPr>
      <dsp:spPr>
        <a:xfrm>
          <a:off x="0" y="986284"/>
          <a:ext cx="2974656" cy="18889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4000"/>
                <a:satMod val="130000"/>
                <a:lumMod val="9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6000"/>
                <a:satMod val="13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4CB16B1-8ED3-FF40-B533-A278BE2EFE5B}">
      <dsp:nvSpPr>
        <dsp:cNvPr id="0" name=""/>
        <dsp:cNvSpPr/>
      </dsp:nvSpPr>
      <dsp:spPr>
        <a:xfrm>
          <a:off x="330517" y="1300276"/>
          <a:ext cx="2974656" cy="18889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Hypothesis</a:t>
          </a:r>
        </a:p>
      </dsp:txBody>
      <dsp:txXfrm>
        <a:off x="385841" y="1355600"/>
        <a:ext cx="2864008" cy="1778259"/>
      </dsp:txXfrm>
    </dsp:sp>
    <dsp:sp modelId="{F77B5DD9-9F00-294E-9AA1-8EA639443D5F}">
      <dsp:nvSpPr>
        <dsp:cNvPr id="0" name=""/>
        <dsp:cNvSpPr/>
      </dsp:nvSpPr>
      <dsp:spPr>
        <a:xfrm>
          <a:off x="3635691" y="986284"/>
          <a:ext cx="2974656" cy="18889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4000"/>
                <a:satMod val="130000"/>
                <a:lumMod val="9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6000"/>
                <a:satMod val="13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D8E0F20-FCB9-B949-BBF4-C91346C05CCA}">
      <dsp:nvSpPr>
        <dsp:cNvPr id="0" name=""/>
        <dsp:cNvSpPr/>
      </dsp:nvSpPr>
      <dsp:spPr>
        <a:xfrm>
          <a:off x="3966209" y="1300276"/>
          <a:ext cx="2974656" cy="18889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Experiment</a:t>
          </a:r>
        </a:p>
      </dsp:txBody>
      <dsp:txXfrm>
        <a:off x="4021533" y="1355600"/>
        <a:ext cx="2864008" cy="1778259"/>
      </dsp:txXfrm>
    </dsp:sp>
    <dsp:sp modelId="{226DFE65-71FC-B145-8124-6167C50F54A3}">
      <dsp:nvSpPr>
        <dsp:cNvPr id="0" name=""/>
        <dsp:cNvSpPr/>
      </dsp:nvSpPr>
      <dsp:spPr>
        <a:xfrm>
          <a:off x="7271383" y="986284"/>
          <a:ext cx="2974656" cy="18889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4000"/>
                <a:satMod val="130000"/>
                <a:lumMod val="9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6000"/>
                <a:satMod val="13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9776B69-8DEE-6943-B657-D7EF5E1780AB}">
      <dsp:nvSpPr>
        <dsp:cNvPr id="0" name=""/>
        <dsp:cNvSpPr/>
      </dsp:nvSpPr>
      <dsp:spPr>
        <a:xfrm>
          <a:off x="7601901" y="1300276"/>
          <a:ext cx="2974656" cy="18889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Results</a:t>
          </a:r>
        </a:p>
      </dsp:txBody>
      <dsp:txXfrm>
        <a:off x="7657225" y="1355600"/>
        <a:ext cx="2864008" cy="17782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5AC42D-8BC8-0842-9D45-D75C5AB9637C}">
      <dsp:nvSpPr>
        <dsp:cNvPr id="0" name=""/>
        <dsp:cNvSpPr/>
      </dsp:nvSpPr>
      <dsp:spPr>
        <a:xfrm>
          <a:off x="1778" y="908974"/>
          <a:ext cx="2357518" cy="23575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Zip Code API to determine zip codes within a radius of the city</a:t>
          </a:r>
          <a:endParaRPr lang="en-US" sz="2000" kern="1200" baseline="30000" dirty="0"/>
        </a:p>
      </dsp:txBody>
      <dsp:txXfrm>
        <a:off x="347029" y="1254225"/>
        <a:ext cx="1667016" cy="1667016"/>
      </dsp:txXfrm>
    </dsp:sp>
    <dsp:sp modelId="{F54644BC-D348-0A41-ACE9-5E5A06E0CD4D}">
      <dsp:nvSpPr>
        <dsp:cNvPr id="0" name=""/>
        <dsp:cNvSpPr/>
      </dsp:nvSpPr>
      <dsp:spPr>
        <a:xfrm>
          <a:off x="2550728" y="1404053"/>
          <a:ext cx="1367360" cy="1367360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2731972" y="1926931"/>
        <a:ext cx="1004872" cy="321604"/>
      </dsp:txXfrm>
    </dsp:sp>
    <dsp:sp modelId="{391E5FC2-F8D7-BA46-9A1B-B9A89EBD8B70}">
      <dsp:nvSpPr>
        <dsp:cNvPr id="0" name=""/>
        <dsp:cNvSpPr/>
      </dsp:nvSpPr>
      <dsp:spPr>
        <a:xfrm>
          <a:off x="4109519" y="908974"/>
          <a:ext cx="2357518" cy="23575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Zip Code to mean age mapping</a:t>
          </a:r>
          <a:endParaRPr lang="en-US" sz="2000" kern="1200" baseline="30000"/>
        </a:p>
      </dsp:txBody>
      <dsp:txXfrm>
        <a:off x="4454770" y="1254225"/>
        <a:ext cx="1667016" cy="1667016"/>
      </dsp:txXfrm>
    </dsp:sp>
    <dsp:sp modelId="{4964ED12-7B23-A442-BCCC-5E5926FF0BBA}">
      <dsp:nvSpPr>
        <dsp:cNvPr id="0" name=""/>
        <dsp:cNvSpPr/>
      </dsp:nvSpPr>
      <dsp:spPr>
        <a:xfrm>
          <a:off x="6658468" y="1404053"/>
          <a:ext cx="1367360" cy="1367360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6839712" y="1685729"/>
        <a:ext cx="1004872" cy="804008"/>
      </dsp:txXfrm>
    </dsp:sp>
    <dsp:sp modelId="{2938E2A6-4C57-5E42-A181-21963DAE6CC1}">
      <dsp:nvSpPr>
        <dsp:cNvPr id="0" name=""/>
        <dsp:cNvSpPr/>
      </dsp:nvSpPr>
      <dsp:spPr>
        <a:xfrm>
          <a:off x="8217260" y="908974"/>
          <a:ext cx="2357518" cy="23575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Mean age by distance from city center</a:t>
          </a:r>
        </a:p>
      </dsp:txBody>
      <dsp:txXfrm>
        <a:off x="8562511" y="1254225"/>
        <a:ext cx="1667016" cy="16670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A62A6D-49D1-B14C-BCE5-C6F410A12559}">
      <dsp:nvSpPr>
        <dsp:cNvPr id="0" name=""/>
        <dsp:cNvSpPr/>
      </dsp:nvSpPr>
      <dsp:spPr>
        <a:xfrm>
          <a:off x="6323" y="1380773"/>
          <a:ext cx="1756849" cy="175684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Zip Code API to determine zip codes within a radius of the city </a:t>
          </a:r>
          <a:r>
            <a:rPr lang="en-US" sz="1600" kern="1200" baseline="30000" dirty="0"/>
            <a:t>[1]</a:t>
          </a:r>
        </a:p>
      </dsp:txBody>
      <dsp:txXfrm>
        <a:off x="263608" y="1638058"/>
        <a:ext cx="1242279" cy="1242279"/>
      </dsp:txXfrm>
    </dsp:sp>
    <dsp:sp modelId="{F944A21A-66A4-3E4F-BE63-524C0990A8D3}">
      <dsp:nvSpPr>
        <dsp:cNvPr id="0" name=""/>
        <dsp:cNvSpPr/>
      </dsp:nvSpPr>
      <dsp:spPr>
        <a:xfrm>
          <a:off x="1905829" y="1749712"/>
          <a:ext cx="1018972" cy="1018972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040894" y="2139367"/>
        <a:ext cx="748842" cy="239662"/>
      </dsp:txXfrm>
    </dsp:sp>
    <dsp:sp modelId="{A4A2C1EB-C7FA-1441-ACA4-D6812ABAF98A}">
      <dsp:nvSpPr>
        <dsp:cNvPr id="0" name=""/>
        <dsp:cNvSpPr/>
      </dsp:nvSpPr>
      <dsp:spPr>
        <a:xfrm>
          <a:off x="3067457" y="1380773"/>
          <a:ext cx="1756849" cy="175684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Zip Code to ZCTA* mapping </a:t>
          </a:r>
          <a:r>
            <a:rPr lang="en-US" sz="1600" kern="1200" baseline="30000"/>
            <a:t>[2]</a:t>
          </a:r>
        </a:p>
      </dsp:txBody>
      <dsp:txXfrm>
        <a:off x="3324742" y="1638058"/>
        <a:ext cx="1242279" cy="1242279"/>
      </dsp:txXfrm>
    </dsp:sp>
    <dsp:sp modelId="{88D64365-537F-6446-AD5F-3C2232DCA700}">
      <dsp:nvSpPr>
        <dsp:cNvPr id="0" name=""/>
        <dsp:cNvSpPr/>
      </dsp:nvSpPr>
      <dsp:spPr>
        <a:xfrm>
          <a:off x="4966963" y="1749712"/>
          <a:ext cx="1018972" cy="1018972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102028" y="2139367"/>
        <a:ext cx="748842" cy="239662"/>
      </dsp:txXfrm>
    </dsp:sp>
    <dsp:sp modelId="{F044FA64-9415-1C4C-AD4D-761D9AF21041}">
      <dsp:nvSpPr>
        <dsp:cNvPr id="0" name=""/>
        <dsp:cNvSpPr/>
      </dsp:nvSpPr>
      <dsp:spPr>
        <a:xfrm>
          <a:off x="6128591" y="1380773"/>
          <a:ext cx="1756849" cy="175684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ZCTA to median age mapping </a:t>
          </a:r>
          <a:r>
            <a:rPr lang="en-US" sz="1600" kern="1200" baseline="30000"/>
            <a:t>[3]</a:t>
          </a:r>
        </a:p>
      </dsp:txBody>
      <dsp:txXfrm>
        <a:off x="6385876" y="1638058"/>
        <a:ext cx="1242279" cy="1242279"/>
      </dsp:txXfrm>
    </dsp:sp>
    <dsp:sp modelId="{64D94FFE-FC4C-0745-BEDA-2BFC181934B5}">
      <dsp:nvSpPr>
        <dsp:cNvPr id="0" name=""/>
        <dsp:cNvSpPr/>
      </dsp:nvSpPr>
      <dsp:spPr>
        <a:xfrm>
          <a:off x="8028097" y="1749712"/>
          <a:ext cx="1018972" cy="1018972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163162" y="1959620"/>
        <a:ext cx="748842" cy="599156"/>
      </dsp:txXfrm>
    </dsp:sp>
    <dsp:sp modelId="{93C79596-AFAA-AC4C-AB54-9370595668D1}">
      <dsp:nvSpPr>
        <dsp:cNvPr id="0" name=""/>
        <dsp:cNvSpPr/>
      </dsp:nvSpPr>
      <dsp:spPr>
        <a:xfrm>
          <a:off x="9189726" y="1380773"/>
          <a:ext cx="1756849" cy="175684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Median age by distance from city center</a:t>
          </a:r>
        </a:p>
      </dsp:txBody>
      <dsp:txXfrm>
        <a:off x="9447011" y="1638058"/>
        <a:ext cx="1242279" cy="12422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png>
</file>

<file path=ppt/media/image2.sv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B61BEF0D-F0BB-DE4B-95CE-6DB70DBA9567}" type="datetimeFigureOut">
              <a:rPr lang="en-US" smtClean="0"/>
              <a:pPr/>
              <a:t>9/15/18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68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889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320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54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583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B712588-04B1-427B-82EE-E8DB90309F08}" type="datetimeFigureOut">
              <a:rPr lang="en-US" smtClean="0"/>
              <a:t>9/15/18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540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653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586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937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933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514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718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4" r:id="rId1"/>
    <p:sldLayoutId id="2147483995" r:id="rId2"/>
    <p:sldLayoutId id="2147483996" r:id="rId3"/>
    <p:sldLayoutId id="2147483997" r:id="rId4"/>
    <p:sldLayoutId id="2147483998" r:id="rId5"/>
    <p:sldLayoutId id="2147483999" r:id="rId6"/>
    <p:sldLayoutId id="2147484000" r:id="rId7"/>
    <p:sldLayoutId id="2147484001" r:id="rId8"/>
    <p:sldLayoutId id="2147484002" r:id="rId9"/>
    <p:sldLayoutId id="2147484003" r:id="rId10"/>
    <p:sldLayoutId id="2147484004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comments" Target="../comments/commen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dsmapper.org/zcta-crosswalk.cfm" TargetMode="External"/><Relationship Id="rId3" Type="http://schemas.openxmlformats.org/officeDocument/2006/relationships/diagramLayout" Target="../diagrams/layout3.xml"/><Relationship Id="rId7" Type="http://schemas.openxmlformats.org/officeDocument/2006/relationships/hyperlink" Target="https://www.zipcodeapi.com/API" TargetMode="External"/><Relationship Id="rId12" Type="http://schemas.openxmlformats.org/officeDocument/2006/relationships/comments" Target="../comments/commen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image" Target="../media/image4.tiff"/><Relationship Id="rId5" Type="http://schemas.openxmlformats.org/officeDocument/2006/relationships/diagramColors" Target="../diagrams/colors3.xml"/><Relationship Id="rId10" Type="http://schemas.openxmlformats.org/officeDocument/2006/relationships/hyperlink" Target="https://www.policymap.com/2016/03/what-are-zip-code-tabulation-areas/" TargetMode="External"/><Relationship Id="rId4" Type="http://schemas.openxmlformats.org/officeDocument/2006/relationships/diagramQuickStyle" Target="../diagrams/quickStyle3.xml"/><Relationship Id="rId9" Type="http://schemas.openxmlformats.org/officeDocument/2006/relationships/hyperlink" Target="https://factfinder.census.gov/faces/nav/jsf/pages/index.x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11">
            <a:extLst>
              <a:ext uri="{FF2B5EF4-FFF2-40B4-BE49-F238E27FC236}">
                <a16:creationId xmlns:a16="http://schemas.microsoft.com/office/drawing/2014/main" id="{0404C8B1-E0A4-4100-8CDD-E7C3B21D3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13">
            <a:extLst>
              <a:ext uri="{FF2B5EF4-FFF2-40B4-BE49-F238E27FC236}">
                <a16:creationId xmlns:a16="http://schemas.microsoft.com/office/drawing/2014/main" id="{04E8F634-94FF-45DA-9A15-BB17BD97C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DBC7D845-8F32-4955-83FF-2AF887F5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EA154CB9-AB8F-4F84-9582-363895BCFD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C112570F-5CFA-48F7-86EC-835409B7A1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C17A2025-20C1-45B0-952F-A8D833552D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9">
              <a:extLst>
                <a:ext uri="{FF2B5EF4-FFF2-40B4-BE49-F238E27FC236}">
                  <a16:creationId xmlns:a16="http://schemas.microsoft.com/office/drawing/2014/main" id="{81042DC0-74C7-45C3-95BE-6CE0FB128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881FA82D-7DA1-4487-85C6-453C3766E2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65DD3CF8-0DA2-46CA-B5FF-4341D98EA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676C77A2-749B-4DC6-879F-F1D0C4108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6DCA160A-21AC-4EA7-8996-B6B4B1503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A315FAD-B86F-463F-BD6D-5CAE90128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18714DC-6E17-43FB-B878-67497791A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57C2D2F9-3DAE-4EF4-A1E1-AACA606E6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9B44EEC3-DA60-430B-8BC0-B7CBD05F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FC8E90F-7DAB-4C0B-B1F9-C52E7A13D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472BBB15-28D2-44B5-A249-8DF01D7AA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ED1C581-902D-4826-B630-AEC34BD9AC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270954A2-3A6E-4855-9CCB-4E17D2BBF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1B65B15-6AF3-4E4F-B032-9B33A93D7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0E1B8703-A19E-4462-A8BF-8980ABEC9C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774569F-3F28-448F-8EA9-96EF7B0A5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6509954" cy="4477933"/>
            <a:chOff x="807084" y="1186483"/>
            <a:chExt cx="6509954" cy="447793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82FF860-0251-4801-91FE-46D7A319D0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846" y="1186483"/>
              <a:ext cx="6508430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9">
              <a:extLst>
                <a:ext uri="{FF2B5EF4-FFF2-40B4-BE49-F238E27FC236}">
                  <a16:creationId xmlns:a16="http://schemas.microsoft.com/office/drawing/2014/main" id="{2A60A650-DCF9-4CB4-8A86-00735F3EF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3858445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37">
              <a:extLst>
                <a:ext uri="{FF2B5EF4-FFF2-40B4-BE49-F238E27FC236}">
                  <a16:creationId xmlns:a16="http://schemas.microsoft.com/office/drawing/2014/main" id="{82915432-DBCE-40AE-8516-5F75C1EE38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6509954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99721A3-E84F-244A-A9A3-666A30BAE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5414" y="2075504"/>
            <a:ext cx="6337231" cy="1748729"/>
          </a:xfrm>
        </p:spPr>
        <p:txBody>
          <a:bodyPr>
            <a:normAutofit/>
          </a:bodyPr>
          <a:lstStyle/>
          <a:p>
            <a:r>
              <a:rPr lang="en-US" sz="3800" dirty="0"/>
              <a:t>How population age correlates to distance from a major city center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ED307-8CC2-1249-ACC0-DCD70FA0BE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416" y="3906266"/>
            <a:ext cx="6337230" cy="1322587"/>
          </a:xfrm>
        </p:spPr>
        <p:txBody>
          <a:bodyPr>
            <a:normAutofit/>
          </a:bodyPr>
          <a:lstStyle/>
          <a:p>
            <a:r>
              <a:rPr lang="en-US"/>
              <a:t>Miguel Gomes | Abdallah Holozadah | Sarah Steimle</a:t>
            </a:r>
          </a:p>
          <a:p>
            <a:endParaRPr lang="en-US"/>
          </a:p>
          <a:p>
            <a:r>
              <a:rPr lang="en-US"/>
              <a:t>September 18, 2018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51E34A8-E7E6-4A04-941D-666B67562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1304" y="-6706"/>
            <a:ext cx="4060696" cy="68711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Family with two children">
            <a:extLst>
              <a:ext uri="{FF2B5EF4-FFF2-40B4-BE49-F238E27FC236}">
                <a16:creationId xmlns:a16="http://schemas.microsoft.com/office/drawing/2014/main" id="{1B1C7E44-9BEF-4FB5-A4DF-BC94A7DA7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4279" y="1724732"/>
            <a:ext cx="3417680" cy="3417680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2117559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0CB6-DF5D-0541-9044-D7F924950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we go from 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E8C10-8B6B-B14B-9931-3A4865221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hypothesis isn’t invalidated, yet.</a:t>
            </a:r>
          </a:p>
          <a:p>
            <a:endParaRPr lang="en-US" dirty="0"/>
          </a:p>
          <a:p>
            <a:r>
              <a:rPr lang="en-US" dirty="0"/>
              <a:t>With the exception of Cleveland, the other cities do not show a strong enough linear relationship to support our original assumption.</a:t>
            </a:r>
          </a:p>
          <a:p>
            <a:endParaRPr lang="en-US" dirty="0"/>
          </a:p>
          <a:p>
            <a:r>
              <a:rPr lang="en-US" dirty="0"/>
              <a:t>So what does ANOVA tell us?</a:t>
            </a:r>
          </a:p>
        </p:txBody>
      </p:sp>
    </p:spTree>
    <p:extLst>
      <p:ext uri="{BB962C8B-B14F-4D97-AF65-F5344CB8AC3E}">
        <p14:creationId xmlns:p14="http://schemas.microsoft.com/office/powerpoint/2010/main" val="2585690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AFCAF33-ED46-B24C-A6E5-02354B1E5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ANOVA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030CF99B-9D35-C244-A385-AA6991357E8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59732224"/>
              </p:ext>
            </p:extLst>
          </p:nvPr>
        </p:nvGraphicFramePr>
        <p:xfrm>
          <a:off x="5881588" y="1398703"/>
          <a:ext cx="4745739" cy="246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2496">
                  <a:extLst>
                    <a:ext uri="{9D8B030D-6E8A-4147-A177-3AD203B41FA5}">
                      <a16:colId xmlns:a16="http://schemas.microsoft.com/office/drawing/2014/main" val="1992540878"/>
                    </a:ext>
                  </a:extLst>
                </a:gridCol>
                <a:gridCol w="1501814">
                  <a:extLst>
                    <a:ext uri="{9D8B030D-6E8A-4147-A177-3AD203B41FA5}">
                      <a16:colId xmlns:a16="http://schemas.microsoft.com/office/drawing/2014/main" val="2853789183"/>
                    </a:ext>
                  </a:extLst>
                </a:gridCol>
                <a:gridCol w="1451429">
                  <a:extLst>
                    <a:ext uri="{9D8B030D-6E8A-4147-A177-3AD203B41FA5}">
                      <a16:colId xmlns:a16="http://schemas.microsoft.com/office/drawing/2014/main" val="42347776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City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u="sng" dirty="0"/>
                        <a:t>P-Values</a:t>
                      </a:r>
                    </a:p>
                    <a:p>
                      <a:pPr algn="ctr"/>
                      <a:r>
                        <a:rPr lang="en-US" sz="1600" b="0" dirty="0"/>
                        <a:t>Constant             Distance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176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Cleveland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945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Denver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584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NYC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88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92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Austin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870112"/>
                  </a:ext>
                </a:extLst>
              </a:tr>
            </a:tbl>
          </a:graphicData>
        </a:graphic>
      </p:graphicFrame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01DEEF-BB45-C04A-B58C-6F1994F11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8447" y="4225060"/>
            <a:ext cx="6272022" cy="2383586"/>
          </a:xfrm>
        </p:spPr>
        <p:txBody>
          <a:bodyPr/>
          <a:lstStyle/>
          <a:p>
            <a:r>
              <a:rPr lang="en-US" dirty="0"/>
              <a:t>With 95% confidence, we can state that there is a statistically significant difference in the median population as you move across the different radii.</a:t>
            </a:r>
          </a:p>
        </p:txBody>
      </p:sp>
    </p:spTree>
    <p:extLst>
      <p:ext uri="{BB962C8B-B14F-4D97-AF65-F5344CB8AC3E}">
        <p14:creationId xmlns:p14="http://schemas.microsoft.com/office/powerpoint/2010/main" val="569439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4F92-C80A-7044-ACC4-B2DD9A09D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B27E7-D103-0A40-845C-F6DD8E1AD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We believe our analysis supports our hypothesis!</a:t>
            </a:r>
          </a:p>
          <a:p>
            <a:endParaRPr lang="en-US" dirty="0"/>
          </a:p>
          <a:p>
            <a:r>
              <a:rPr lang="en-US" dirty="0"/>
              <a:t>Although the R-squared values are too weak to support a strong linear relationship, each dataset does show an increase in median population age as you move from the city center</a:t>
            </a:r>
          </a:p>
        </p:txBody>
      </p:sp>
    </p:spTree>
    <p:extLst>
      <p:ext uri="{BB962C8B-B14F-4D97-AF65-F5344CB8AC3E}">
        <p14:creationId xmlns:p14="http://schemas.microsoft.com/office/powerpoint/2010/main" val="2369191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4F92-C80A-7044-ACC4-B2DD9A09D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B27E7-D103-0A40-845C-F6DD8E1AD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Cleveland have a much higher R-squared value compared to the other cities?</a:t>
            </a:r>
          </a:p>
          <a:p>
            <a:endParaRPr lang="en-US" dirty="0"/>
          </a:p>
          <a:p>
            <a:r>
              <a:rPr lang="en-US" dirty="0"/>
              <a:t>How do smaller cities (Cleveland, Pittsburgh) compare to larger cities (Houston, NYC) in their population vs. distance relationship?</a:t>
            </a:r>
          </a:p>
          <a:p>
            <a:endParaRPr lang="en-US" dirty="0"/>
          </a:p>
          <a:p>
            <a:r>
              <a:rPr lang="en-US" dirty="0"/>
              <a:t>What are the other factors affecting the age v. distance relationship – income, education, job market?</a:t>
            </a:r>
          </a:p>
        </p:txBody>
      </p:sp>
    </p:spTree>
    <p:extLst>
      <p:ext uri="{BB962C8B-B14F-4D97-AF65-F5344CB8AC3E}">
        <p14:creationId xmlns:p14="http://schemas.microsoft.com/office/powerpoint/2010/main" val="2936127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33D4C-9FF9-1544-AB59-23F9742462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41826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D0729F1-ABF0-4A9E-8C03-5EE8FC122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1A5E60E-2EE5-4070-9E95-A54C60978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CA71CF87-9BBC-4AB0-878A-278ACC485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FE5EBBA9-9C02-488B-A575-6DBA738C6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D65CEE0-F4D3-4F84-95C3-B77FF54F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F79A4F55-3FE9-4F18-B5E7-C5C944821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3697276-7E3D-4850-9A31-9C6F09450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E9014AE-1A87-44D4-A23D-8A593450B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87CC58F-4DDC-4D27-9DAE-F8C5492C2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08F92F9-72F5-4C86-A495-5036739E9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521E3EF7-F138-4E38-932D-521C39454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68FCAD62-290A-4076-924F-8800BC5AE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BDDD9DF-794F-4A57-8C24-05CC3DC94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884B02D8-D58B-4B5D-B13D-57E16C756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F04E1BD-6735-4A01-B639-F788C0F2B2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AC898E11-5718-4A4D-87A6-C30DBA505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84A51033-BDA2-4B27-8746-8DA4EFCED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784759D4-AE04-49AF-A4B8-64B4E1F78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692EC530-EEBF-4F46-83C8-C2672612E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8BCF6E7C-7AD8-4400-B0F2-1C9A494E5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34A57B2-C66C-41BE-9957-C2F2F1F57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FDCF624D-9F58-46CF-990F-1F7157581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3463A3D4-F18F-4A81-8CCF-EB518414E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E374D72-E5D3-B840-9A78-557BB8A78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87" y="798881"/>
            <a:ext cx="8673427" cy="1048945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Outline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BA63BF7-90A1-498C-85FA-43F8C49173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485203"/>
              </p:ext>
            </p:extLst>
          </p:nvPr>
        </p:nvGraphicFramePr>
        <p:xfrm>
          <a:off x="807722" y="1990976"/>
          <a:ext cx="10576558" cy="4175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3638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35C754-4897-064D-ABF8-A131A6E2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59" y="960120"/>
            <a:ext cx="3865695" cy="4171278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4400">
                <a:solidFill>
                  <a:schemeClr val="tx1"/>
                </a:solidFill>
              </a:rPr>
              <a:t>Hypothesis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52263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F3CB2-FACB-6B42-A6DB-5B368303C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164" y="960120"/>
            <a:ext cx="5511800" cy="417127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/>
              <a:t>As you move radially from a major city center, the median population age will increase.</a:t>
            </a:r>
          </a:p>
        </p:txBody>
      </p:sp>
    </p:spTree>
    <p:extLst>
      <p:ext uri="{BB962C8B-B14F-4D97-AF65-F5344CB8AC3E}">
        <p14:creationId xmlns:p14="http://schemas.microsoft.com/office/powerpoint/2010/main" val="1769968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6A99276F-D858-4D0E-A9B0-4FA473567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63AA7F4-EE18-4864-8DEC-392D39A40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id="{18B20B5B-3208-49F5-B49B-6B118DA85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E4FF97AA-B9D9-4C24-A9AC-34316F6885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id="{89583DD1-632C-4931-B8C5-3834B52F97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8">
              <a:extLst>
                <a:ext uri="{FF2B5EF4-FFF2-40B4-BE49-F238E27FC236}">
                  <a16:creationId xmlns:a16="http://schemas.microsoft.com/office/drawing/2014/main" id="{D9F631D6-0024-4A33-B55E-F6905EC89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554EBEBD-EA2A-450F-A0BD-CD0504112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75D652D4-55E4-45DD-844D-0B6A42130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8607B7E2-5C58-452E-B85B-21C4FCE11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DE0B022B-2715-4347-BAD1-42C3A5993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EDF5E109-7797-43F5-B5E6-708A78B6B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36E33353-A17A-428D-8A7F-83E3D5B97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A36F1EA2-D75F-45A9-BE4C-FE5891C2A7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98A97222-B5BB-4E1E-8055-38B9947A9E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612B1584-EF38-4638-A5CE-3B9B01B10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881E876B-A35C-4DDB-8AE8-51607F726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FCBD4C5F-A665-42A0-A3F9-67AD9902C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C103D2D3-F653-40A4-82C0-2DD926762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AAD06AAA-2909-4FDC-9048-D8FF3D3E7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DAC725CF-FABB-4C60-A7AB-53F07392A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C46CA544-4105-4F96-A460-23A35C890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CC3CD094-A787-4D80-B344-A19190CC6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C22E8D60-F12A-4E76-BEC6-866A249D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B555B0-0F98-4596-BED5-0E2933021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AC639597-57DD-4A4D-8084-003BA8050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Isosceles Triangle 22">
              <a:extLst>
                <a:ext uri="{FF2B5EF4-FFF2-40B4-BE49-F238E27FC236}">
                  <a16:creationId xmlns:a16="http://schemas.microsoft.com/office/drawing/2014/main" id="{DB03F962-F481-4F67-8AB0-BD464B29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56F0F452-7943-40B0-9E97-8277FDEC2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9834A9C-ACEB-5F4A-B98D-1045B4240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58391"/>
            <a:ext cx="3498979" cy="2453676"/>
          </a:xfrm>
        </p:spPr>
        <p:txBody>
          <a:bodyPr>
            <a:normAutofit/>
          </a:bodyPr>
          <a:lstStyle/>
          <a:p>
            <a:r>
              <a:rPr lang="en-US"/>
              <a:t>What cities did we look 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B39A7-8FFA-5D4A-9336-C35E9FE13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797595"/>
            <a:ext cx="6281873" cy="181287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We chose “major cities” (population &gt; 500k)</a:t>
            </a:r>
          </a:p>
          <a:p>
            <a:endParaRPr lang="en-US" dirty="0"/>
          </a:p>
          <a:p>
            <a:r>
              <a:rPr lang="en-US" dirty="0"/>
              <a:t>We chose cities across different regions</a:t>
            </a:r>
          </a:p>
          <a:p>
            <a:endParaRPr lang="en-US" dirty="0"/>
          </a:p>
          <a:p>
            <a:r>
              <a:rPr lang="en-US" dirty="0"/>
              <a:t>And we chose 4 different radii – 5, 10, 15, 20 miles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C63E28-6EA9-CC4D-B50F-170A7A7153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50" r="-3" b="4506"/>
          <a:stretch/>
        </p:blipFill>
        <p:spPr>
          <a:xfrm>
            <a:off x="5115908" y="3100159"/>
            <a:ext cx="6274561" cy="2957451"/>
          </a:xfrm>
          <a:prstGeom prst="rect">
            <a:avLst/>
          </a:prstGeom>
          <a:ln w="9525">
            <a:solidFill>
              <a:schemeClr val="tx1">
                <a:alpha val="2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C0864F-6175-8641-9D28-769D2AF503C4}"/>
              </a:ext>
            </a:extLst>
          </p:cNvPr>
          <p:cNvSpPr txBox="1"/>
          <p:nvPr/>
        </p:nvSpPr>
        <p:spPr>
          <a:xfrm>
            <a:off x="5487384" y="4620608"/>
            <a:ext cx="1041990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Los Angeles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204F93F-1C5E-BE49-BAA0-5EA629FC0DAC}"/>
              </a:ext>
            </a:extLst>
          </p:cNvPr>
          <p:cNvSpPr txBox="1"/>
          <p:nvPr/>
        </p:nvSpPr>
        <p:spPr>
          <a:xfrm>
            <a:off x="6921703" y="3911770"/>
            <a:ext cx="733739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Denver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6E467F4F-C89A-C948-8D9C-E5137338FC60}"/>
              </a:ext>
            </a:extLst>
          </p:cNvPr>
          <p:cNvSpPr txBox="1"/>
          <p:nvPr/>
        </p:nvSpPr>
        <p:spPr>
          <a:xfrm>
            <a:off x="8146460" y="5646590"/>
            <a:ext cx="636033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Austin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E83252F-AB39-904B-B187-050EFB27BEC3}"/>
              </a:ext>
            </a:extLst>
          </p:cNvPr>
          <p:cNvSpPr txBox="1"/>
          <p:nvPr/>
        </p:nvSpPr>
        <p:spPr>
          <a:xfrm>
            <a:off x="9331343" y="3634771"/>
            <a:ext cx="915970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Cleveland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77376B2E-FA9E-BE43-A991-8CBE521B49E0}"/>
              </a:ext>
            </a:extLst>
          </p:cNvPr>
          <p:cNvSpPr txBox="1"/>
          <p:nvPr/>
        </p:nvSpPr>
        <p:spPr>
          <a:xfrm>
            <a:off x="10467975" y="4301885"/>
            <a:ext cx="860425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New York</a:t>
            </a:r>
          </a:p>
        </p:txBody>
      </p:sp>
    </p:spTree>
    <p:extLst>
      <p:ext uri="{BB962C8B-B14F-4D97-AF65-F5344CB8AC3E}">
        <p14:creationId xmlns:p14="http://schemas.microsoft.com/office/powerpoint/2010/main" val="1518110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ED0729F1-ABF0-4A9E-8C03-5EE8FC122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C1A5E60E-2EE5-4070-9E95-A54C60978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6" name="Freeform 5">
              <a:extLst>
                <a:ext uri="{FF2B5EF4-FFF2-40B4-BE49-F238E27FC236}">
                  <a16:creationId xmlns:a16="http://schemas.microsoft.com/office/drawing/2014/main" id="{CA71CF87-9BBC-4AB0-878A-278ACC485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FE5EBBA9-9C02-488B-A575-6DBA738C6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4D65CEE0-F4D3-4F84-95C3-B77FF54F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F79A4F55-3FE9-4F18-B5E7-C5C944821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03697276-7E3D-4850-9A31-9C6F09450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id="{6E9014AE-1A87-44D4-A23D-8A593450B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387CC58F-4DDC-4D27-9DAE-F8C5492C2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708F92F9-72F5-4C86-A495-5036739E9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521E3EF7-F138-4E38-932D-521C39454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68FCAD62-290A-4076-924F-8800BC5AE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id="{6BDDD9DF-794F-4A57-8C24-05CC3DC94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6">
              <a:extLst>
                <a:ext uri="{FF2B5EF4-FFF2-40B4-BE49-F238E27FC236}">
                  <a16:creationId xmlns:a16="http://schemas.microsoft.com/office/drawing/2014/main" id="{884B02D8-D58B-4B5D-B13D-57E16C756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6F04E1BD-6735-4A01-B639-F788C0F2B2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id="{AC898E11-5718-4A4D-87A6-C30DBA505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id="{84A51033-BDA2-4B27-8746-8DA4EFCED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id="{784759D4-AE04-49AF-A4B8-64B4E1F78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21">
              <a:extLst>
                <a:ext uri="{FF2B5EF4-FFF2-40B4-BE49-F238E27FC236}">
                  <a16:creationId xmlns:a16="http://schemas.microsoft.com/office/drawing/2014/main" id="{692EC530-EEBF-4F46-83C8-C2672612E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8BCF6E7C-7AD8-4400-B0F2-1C9A494E5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634A57B2-C66C-41BE-9957-C2F2F1F57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FDCF624D-9F58-46CF-990F-1F7157581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3463A3D4-F18F-4A81-8CCF-EB518414E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9834A9C-ACEB-5F4A-B98D-1045B4240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87" y="798881"/>
            <a:ext cx="8673427" cy="104894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What we thought it would be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29F928A-BEB7-3A48-94B5-49C83FAF6C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6649218"/>
              </p:ext>
            </p:extLst>
          </p:nvPr>
        </p:nvGraphicFramePr>
        <p:xfrm>
          <a:off x="807722" y="1990976"/>
          <a:ext cx="10576558" cy="4175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7701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0729F1-ABF0-4A9E-8C03-5EE8FC122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1A5E60E-2EE5-4070-9E95-A54C60978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CA71CF87-9BBC-4AB0-878A-278ACC485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FE5EBBA9-9C02-488B-A575-6DBA738C6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4D65CEE0-F4D3-4F84-95C3-B77FF54F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F79A4F55-3FE9-4F18-B5E7-C5C944821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03697276-7E3D-4850-9A31-9C6F09450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6E9014AE-1A87-44D4-A23D-8A593450B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387CC58F-4DDC-4D27-9DAE-F8C5492C2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708F92F9-72F5-4C86-A495-5036739E9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521E3EF7-F138-4E38-932D-521C39454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68FCAD62-290A-4076-924F-8800BC5AE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6BDDD9DF-794F-4A57-8C24-05CC3DC94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884B02D8-D58B-4B5D-B13D-57E16C756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F04E1BD-6735-4A01-B639-F788C0F2B2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AC898E11-5718-4A4D-87A6-C30DBA505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84A51033-BDA2-4B27-8746-8DA4EFCED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784759D4-AE04-49AF-A4B8-64B4E1F78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692EC530-EEBF-4F46-83C8-C2672612E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8BCF6E7C-7AD8-4400-B0F2-1C9A494E5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634A57B2-C66C-41BE-9957-C2F2F1F57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FDCF624D-9F58-46CF-990F-1F7157581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3463A3D4-F18F-4A81-8CCF-EB518414E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9834A9C-ACEB-5F4A-B98D-1045B4240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87" y="798881"/>
            <a:ext cx="8673427" cy="1048945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What it really was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29F928A-BEB7-3A48-94B5-49C83FAF6C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9667669"/>
              </p:ext>
            </p:extLst>
          </p:nvPr>
        </p:nvGraphicFramePr>
        <p:xfrm>
          <a:off x="636589" y="1648047"/>
          <a:ext cx="10952899" cy="45183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1" name="TextBox 60">
            <a:extLst>
              <a:ext uri="{FF2B5EF4-FFF2-40B4-BE49-F238E27FC236}">
                <a16:creationId xmlns:a16="http://schemas.microsoft.com/office/drawing/2014/main" id="{3F1FEE02-9F92-974C-AEF9-F398A99EF277}"/>
              </a:ext>
            </a:extLst>
          </p:cNvPr>
          <p:cNvSpPr txBox="1"/>
          <p:nvPr/>
        </p:nvSpPr>
        <p:spPr>
          <a:xfrm>
            <a:off x="807874" y="6006030"/>
            <a:ext cx="4903381" cy="7150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200" i="1" dirty="0">
                <a:solidFill>
                  <a:schemeClr val="bg1">
                    <a:lumMod val="6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https://www.zipcodeapi.com/API</a:t>
            </a:r>
            <a:endParaRPr lang="en-US" sz="1200" i="1" dirty="0">
              <a:solidFill>
                <a:schemeClr val="bg1">
                  <a:lumMod val="65000"/>
                </a:schemeClr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i="1" dirty="0">
                <a:solidFill>
                  <a:schemeClr val="bg1">
                    <a:lumMod val="6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200" i="1" dirty="0" err="1">
                <a:solidFill>
                  <a:schemeClr val="bg1">
                    <a:lumMod val="6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www.udsmapper.org</a:t>
            </a:r>
            <a:r>
              <a:rPr lang="en-US" sz="1200" i="1" dirty="0">
                <a:solidFill>
                  <a:schemeClr val="bg1">
                    <a:lumMod val="6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1200" i="1" dirty="0" err="1">
                <a:solidFill>
                  <a:schemeClr val="bg1">
                    <a:lumMod val="6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zcta-crosswalk.cfm</a:t>
            </a:r>
            <a:endParaRPr lang="en-US" sz="1200" i="1" dirty="0">
              <a:ln w="0">
                <a:noFill/>
              </a:ln>
              <a:solidFill>
                <a:schemeClr val="bg1">
                  <a:lumMod val="65000"/>
                </a:schemeClr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i="1" dirty="0">
                <a:solidFill>
                  <a:schemeClr val="bg1">
                    <a:lumMod val="6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200" i="1" dirty="0" err="1">
                <a:solidFill>
                  <a:schemeClr val="bg1">
                    <a:lumMod val="6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factfinder.census.gov</a:t>
            </a:r>
            <a:r>
              <a:rPr lang="en-US" sz="1200" i="1" dirty="0">
                <a:solidFill>
                  <a:schemeClr val="bg1">
                    <a:lumMod val="6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/faces/</a:t>
            </a:r>
            <a:r>
              <a:rPr lang="en-US" sz="1200" i="1" dirty="0" err="1">
                <a:solidFill>
                  <a:schemeClr val="bg1">
                    <a:lumMod val="6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nav</a:t>
            </a:r>
            <a:r>
              <a:rPr lang="en-US" sz="1200" i="1" dirty="0">
                <a:solidFill>
                  <a:schemeClr val="bg1">
                    <a:lumMod val="6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1200" i="1" dirty="0" err="1">
                <a:solidFill>
                  <a:schemeClr val="bg1">
                    <a:lumMod val="6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jsf</a:t>
            </a:r>
            <a:r>
              <a:rPr lang="en-US" sz="1200" i="1" dirty="0">
                <a:solidFill>
                  <a:schemeClr val="bg1">
                    <a:lumMod val="6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/pages/</a:t>
            </a:r>
            <a:r>
              <a:rPr lang="en-US" sz="1200" i="1" dirty="0" err="1">
                <a:solidFill>
                  <a:schemeClr val="bg1">
                    <a:lumMod val="6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index.xhtml</a:t>
            </a:r>
            <a:endParaRPr lang="en-US" sz="1200" i="1" dirty="0">
              <a:ln w="0">
                <a:noFill/>
              </a:ln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F78197D-B5DE-5140-94D2-78CB7BFED7EC}"/>
              </a:ext>
            </a:extLst>
          </p:cNvPr>
          <p:cNvSpPr txBox="1"/>
          <p:nvPr/>
        </p:nvSpPr>
        <p:spPr>
          <a:xfrm>
            <a:off x="8597546" y="5644309"/>
            <a:ext cx="2796973" cy="918270"/>
          </a:xfrm>
          <a:prstGeom prst="snip2Diag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>
                <a:ln w="0">
                  <a:noFill/>
                </a:ln>
                <a:solidFill>
                  <a:schemeClr val="bg1">
                    <a:lumMod val="50000"/>
                  </a:schemeClr>
                </a:solidFill>
              </a:rPr>
              <a:t>*ZCTA = Zip Code Tabulation Area</a:t>
            </a:r>
          </a:p>
          <a:p>
            <a:endParaRPr lang="en-US" sz="1400" i="1" dirty="0">
              <a:ln w="0">
                <a:noFill/>
              </a:ln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900" i="1" dirty="0">
                <a:ln w="0">
                  <a:noFill/>
                </a:ln>
                <a:solidFill>
                  <a:schemeClr val="bg1">
                    <a:lumMod val="50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900" i="1" dirty="0" err="1">
                <a:ln w="0">
                  <a:noFill/>
                </a:ln>
                <a:solidFill>
                  <a:schemeClr val="bg1">
                    <a:lumMod val="50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www.policymap.com</a:t>
            </a:r>
            <a:r>
              <a:rPr lang="en-US" sz="900" i="1" dirty="0">
                <a:ln w="0">
                  <a:noFill/>
                </a:ln>
                <a:solidFill>
                  <a:schemeClr val="bg1">
                    <a:lumMod val="50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/2016/03/what-are-zip-code-tabulation-areas/</a:t>
            </a:r>
            <a:endParaRPr lang="en-US" sz="900" i="1" dirty="0">
              <a:ln w="0">
                <a:noFill/>
              </a:ln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9C897EB6-9CA3-F74C-B924-2DB7B797EB0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28505" y="5644309"/>
            <a:ext cx="2093349" cy="108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781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56">
            <a:extLst>
              <a:ext uri="{FF2B5EF4-FFF2-40B4-BE49-F238E27FC236}">
                <a16:creationId xmlns:a16="http://schemas.microsoft.com/office/drawing/2014/main" id="{822FE057-BE05-4741-8284-EF9676E2D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EA7A02D2-EEBB-4EEB-8ABE-56EB0AF9E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6">
              <a:extLst>
                <a:ext uri="{FF2B5EF4-FFF2-40B4-BE49-F238E27FC236}">
                  <a16:creationId xmlns:a16="http://schemas.microsoft.com/office/drawing/2014/main" id="{DFA4B6AB-6C70-47CD-A5BF-5DC42046E1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BD11837B-445E-45F6-9CDD-848F7FD02E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D3888DB2-6D32-426F-A20D-9A32C5B91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0FF4613-718A-4971-87A2-2176F248BF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12456294-B685-48D2-82AB-874FEC431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51574C30-0B3B-4D3D-B767-8257528CE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A7238EE8-F333-4F0C-B618-12C099FBD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AA0A3168-FA1F-4DD7-877D-F12C1AD5E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6BDEFF7B-ADD8-4365-9677-718E91E45A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7C8BD75C-9A84-4EC0-BAF0-8360D21B5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9E9B0039-0282-4530-9D76-FAF0B1A5F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02F3D8B9-55F8-4FE2-8966-C2788CD098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5DDC17AE-9606-4289-BD04-B931BEFC3C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507188FF-5EDB-4B58-ADC6-6CE53FA1E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04442101-3369-4CCB-B6FF-B153C682D8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21">
              <a:extLst>
                <a:ext uri="{FF2B5EF4-FFF2-40B4-BE49-F238E27FC236}">
                  <a16:creationId xmlns:a16="http://schemas.microsoft.com/office/drawing/2014/main" id="{A17769AA-0522-4208-A322-09A4EA5D6C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1C84664A-621E-4145-8778-CA8AB24953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25FDCFBA-8E26-4F17-840A-45B11E763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9B639AC-74A1-48AB-BF9C-43B0DCFE6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0882082C-0F2F-4DB2-ABA4-E89B82252A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310ECD7A-540A-48E6-8614-6094C46B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7C2599D-0CE7-45D8-BE5E-70330FEDB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DC7E2F88-D150-452D-B4B0-C182A4823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AC85197-CEEF-48C9-85E6-1F9561FC9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E66AFF8F-32A1-4487-902C-DBE56374C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6">
              <a:extLst>
                <a:ext uri="{FF2B5EF4-FFF2-40B4-BE49-F238E27FC236}">
                  <a16:creationId xmlns:a16="http://schemas.microsoft.com/office/drawing/2014/main" id="{83BF9A05-0522-45BE-87D7-CD2874021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7">
              <a:extLst>
                <a:ext uri="{FF2B5EF4-FFF2-40B4-BE49-F238E27FC236}">
                  <a16:creationId xmlns:a16="http://schemas.microsoft.com/office/drawing/2014/main" id="{D7464448-2E0F-4BCD-BDE6-B90472194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">
              <a:extLst>
                <a:ext uri="{FF2B5EF4-FFF2-40B4-BE49-F238E27FC236}">
                  <a16:creationId xmlns:a16="http://schemas.microsoft.com/office/drawing/2014/main" id="{734762E9-67DE-47EE-9D0B-5E44DF206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9">
              <a:extLst>
                <a:ext uri="{FF2B5EF4-FFF2-40B4-BE49-F238E27FC236}">
                  <a16:creationId xmlns:a16="http://schemas.microsoft.com/office/drawing/2014/main" id="{4AF6D9D7-1DB7-40AF-9F71-F0E41D8ED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0">
              <a:extLst>
                <a:ext uri="{FF2B5EF4-FFF2-40B4-BE49-F238E27FC236}">
                  <a16:creationId xmlns:a16="http://schemas.microsoft.com/office/drawing/2014/main" id="{AFD28362-C43D-4127-9EF3-7B439BF111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1">
              <a:extLst>
                <a:ext uri="{FF2B5EF4-FFF2-40B4-BE49-F238E27FC236}">
                  <a16:creationId xmlns:a16="http://schemas.microsoft.com/office/drawing/2014/main" id="{BFCBF19E-202C-461C-BEE4-8BA670C50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2">
              <a:extLst>
                <a:ext uri="{FF2B5EF4-FFF2-40B4-BE49-F238E27FC236}">
                  <a16:creationId xmlns:a16="http://schemas.microsoft.com/office/drawing/2014/main" id="{39FDB432-CC7F-477F-8810-C39A035DC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3">
              <a:extLst>
                <a:ext uri="{FF2B5EF4-FFF2-40B4-BE49-F238E27FC236}">
                  <a16:creationId xmlns:a16="http://schemas.microsoft.com/office/drawing/2014/main" id="{D8D57232-7FDE-411C-8F01-C265CDEBB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4">
              <a:extLst>
                <a:ext uri="{FF2B5EF4-FFF2-40B4-BE49-F238E27FC236}">
                  <a16:creationId xmlns:a16="http://schemas.microsoft.com/office/drawing/2014/main" id="{093C747C-7669-4BAC-91E2-D8E8B0030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5">
              <a:extLst>
                <a:ext uri="{FF2B5EF4-FFF2-40B4-BE49-F238E27FC236}">
                  <a16:creationId xmlns:a16="http://schemas.microsoft.com/office/drawing/2014/main" id="{4C0144B2-50CA-4BF8-B049-3B31FAE31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6">
              <a:extLst>
                <a:ext uri="{FF2B5EF4-FFF2-40B4-BE49-F238E27FC236}">
                  <a16:creationId xmlns:a16="http://schemas.microsoft.com/office/drawing/2014/main" id="{28FDC2CF-B46F-4728-A39F-E6E75BD7E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7">
              <a:extLst>
                <a:ext uri="{FF2B5EF4-FFF2-40B4-BE49-F238E27FC236}">
                  <a16:creationId xmlns:a16="http://schemas.microsoft.com/office/drawing/2014/main" id="{35CA0C59-08F0-4C57-9205-815DB561D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8">
              <a:extLst>
                <a:ext uri="{FF2B5EF4-FFF2-40B4-BE49-F238E27FC236}">
                  <a16:creationId xmlns:a16="http://schemas.microsoft.com/office/drawing/2014/main" id="{7DB87B60-0D26-4B70-ACCB-A096353C1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9">
              <a:extLst>
                <a:ext uri="{FF2B5EF4-FFF2-40B4-BE49-F238E27FC236}">
                  <a16:creationId xmlns:a16="http://schemas.microsoft.com/office/drawing/2014/main" id="{3F8D67DE-968E-4DA4-9D99-5AF1EEB00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20">
              <a:extLst>
                <a:ext uri="{FF2B5EF4-FFF2-40B4-BE49-F238E27FC236}">
                  <a16:creationId xmlns:a16="http://schemas.microsoft.com/office/drawing/2014/main" id="{1ED850D7-5DB6-439E-B1AA-2E142E978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21">
              <a:extLst>
                <a:ext uri="{FF2B5EF4-FFF2-40B4-BE49-F238E27FC236}">
                  <a16:creationId xmlns:a16="http://schemas.microsoft.com/office/drawing/2014/main" id="{74BFC3B9-211F-48F3-8200-D3F3B27DC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22">
              <a:extLst>
                <a:ext uri="{FF2B5EF4-FFF2-40B4-BE49-F238E27FC236}">
                  <a16:creationId xmlns:a16="http://schemas.microsoft.com/office/drawing/2014/main" id="{B543EAA5-7383-477F-8177-C3323BC9CC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23">
              <a:extLst>
                <a:ext uri="{FF2B5EF4-FFF2-40B4-BE49-F238E27FC236}">
                  <a16:creationId xmlns:a16="http://schemas.microsoft.com/office/drawing/2014/main" id="{AF54EFAB-269F-4EE6-A187-95ABF6918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C0985872-7CF2-4642-9460-DAFDC1CF3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4473771" cy="4477933"/>
            <a:chOff x="807084" y="1186483"/>
            <a:chExt cx="4473771" cy="4477933"/>
          </a:xfrm>
        </p:grpSpPr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FD910B56-92A1-40D4-98F9-3B8ECFFA3E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607" y="1186483"/>
              <a:ext cx="4472724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Isosceles Triangle 39">
              <a:extLst>
                <a:ext uri="{FF2B5EF4-FFF2-40B4-BE49-F238E27FC236}">
                  <a16:creationId xmlns:a16="http://schemas.microsoft.com/office/drawing/2014/main" id="{05D04A75-F3DB-40C1-93D9-C2AD63FB3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840353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7AA41FD1-DB53-441C-87D9-A2683E4411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4473771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36E4366-FEE3-1740-B6C0-8DB503448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415" y="2075504"/>
            <a:ext cx="4299456" cy="204272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400"/>
              <a:t>We have data!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1E2F9970-6EBD-FF4C-A3DE-FF44112AB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416" y="4202728"/>
            <a:ext cx="4299455" cy="1026125"/>
          </a:xfrm>
        </p:spPr>
        <p:txBody>
          <a:bodyPr vert="horz" lIns="91440" tIns="0" rIns="91440" bIns="45720" rtlCol="0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dirty="0">
                <a:solidFill>
                  <a:srgbClr val="FFFEFF"/>
                </a:solidFill>
              </a:rPr>
              <a:t>Now to answer some questions… 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27E6A866-585A-4724-B04C-989749AA7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7850" y="-6706"/>
            <a:ext cx="6104149" cy="68711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5ACBD311-7FC6-FA44-BDE9-0F62EF07B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889" y="2286117"/>
            <a:ext cx="5464072" cy="2294910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3204912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1284CA7F-B696-4085-84C6-CD668817E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6050278" cy="3400925"/>
          </a:xfrm>
          <a:custGeom>
            <a:avLst/>
            <a:gdLst>
              <a:gd name="connsiteX0" fmla="*/ 0 w 6050278"/>
              <a:gd name="connsiteY0" fmla="*/ 0 h 3400925"/>
              <a:gd name="connsiteX1" fmla="*/ 6050278 w 6050278"/>
              <a:gd name="connsiteY1" fmla="*/ 0 h 3400925"/>
              <a:gd name="connsiteX2" fmla="*/ 6050278 w 6050278"/>
              <a:gd name="connsiteY2" fmla="*/ 1827306 h 3400925"/>
              <a:gd name="connsiteX3" fmla="*/ 3892296 w 6050278"/>
              <a:gd name="connsiteY3" fmla="*/ 1827306 h 3400925"/>
              <a:gd name="connsiteX4" fmla="*/ 3892296 w 6050278"/>
              <a:gd name="connsiteY4" fmla="*/ 3400925 h 3400925"/>
              <a:gd name="connsiteX5" fmla="*/ 0 w 6050278"/>
              <a:gd name="connsiteY5" fmla="*/ 3400925 h 3400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50278" h="3400925">
                <a:moveTo>
                  <a:pt x="0" y="0"/>
                </a:moveTo>
                <a:lnTo>
                  <a:pt x="6050278" y="0"/>
                </a:lnTo>
                <a:lnTo>
                  <a:pt x="6050278" y="1827306"/>
                </a:lnTo>
                <a:lnTo>
                  <a:pt x="3892296" y="1827306"/>
                </a:lnTo>
                <a:lnTo>
                  <a:pt x="3892296" y="3400925"/>
                </a:lnTo>
                <a:lnTo>
                  <a:pt x="0" y="340092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27E41BF2-73C8-FB48-832A-A5F8344E2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47" y="680485"/>
            <a:ext cx="3232594" cy="2157756"/>
          </a:xfrm>
          <a:prstGeom prst="rect">
            <a:avLst/>
          </a:prstGeom>
        </p:spPr>
      </p:pic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58A10F4-B847-4777-BC82-782F6FB36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1722" y="1"/>
            <a:ext cx="6050278" cy="3400925"/>
          </a:xfrm>
          <a:custGeom>
            <a:avLst/>
            <a:gdLst>
              <a:gd name="connsiteX0" fmla="*/ 0 w 6050278"/>
              <a:gd name="connsiteY0" fmla="*/ 0 h 3400925"/>
              <a:gd name="connsiteX1" fmla="*/ 6050278 w 6050278"/>
              <a:gd name="connsiteY1" fmla="*/ 0 h 3400925"/>
              <a:gd name="connsiteX2" fmla="*/ 6050278 w 6050278"/>
              <a:gd name="connsiteY2" fmla="*/ 3400925 h 3400925"/>
              <a:gd name="connsiteX3" fmla="*/ 2157982 w 6050278"/>
              <a:gd name="connsiteY3" fmla="*/ 3400925 h 3400925"/>
              <a:gd name="connsiteX4" fmla="*/ 2157982 w 6050278"/>
              <a:gd name="connsiteY4" fmla="*/ 1827306 h 3400925"/>
              <a:gd name="connsiteX5" fmla="*/ 0 w 6050278"/>
              <a:gd name="connsiteY5" fmla="*/ 1827306 h 3400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50278" h="3400925">
                <a:moveTo>
                  <a:pt x="0" y="0"/>
                </a:moveTo>
                <a:lnTo>
                  <a:pt x="6050278" y="0"/>
                </a:lnTo>
                <a:lnTo>
                  <a:pt x="6050278" y="3400925"/>
                </a:lnTo>
                <a:lnTo>
                  <a:pt x="2157982" y="3400925"/>
                </a:lnTo>
                <a:lnTo>
                  <a:pt x="2157982" y="1827306"/>
                </a:lnTo>
                <a:lnTo>
                  <a:pt x="0" y="1827306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8883B597-C9A1-46EF-AB6B-71DF0B1ED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89159"/>
            <a:ext cx="6050278" cy="3368841"/>
          </a:xfrm>
          <a:custGeom>
            <a:avLst/>
            <a:gdLst>
              <a:gd name="connsiteX0" fmla="*/ 0 w 6050278"/>
              <a:gd name="connsiteY0" fmla="*/ 0 h 3368841"/>
              <a:gd name="connsiteX1" fmla="*/ 3892296 w 6050278"/>
              <a:gd name="connsiteY1" fmla="*/ 0 h 3368841"/>
              <a:gd name="connsiteX2" fmla="*/ 3892296 w 6050278"/>
              <a:gd name="connsiteY2" fmla="*/ 1541535 h 3368841"/>
              <a:gd name="connsiteX3" fmla="*/ 6050278 w 6050278"/>
              <a:gd name="connsiteY3" fmla="*/ 1541535 h 3368841"/>
              <a:gd name="connsiteX4" fmla="*/ 6050278 w 6050278"/>
              <a:gd name="connsiteY4" fmla="*/ 3368841 h 3368841"/>
              <a:gd name="connsiteX5" fmla="*/ 0 w 6050278"/>
              <a:gd name="connsiteY5" fmla="*/ 3368841 h 3368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50278" h="3368841">
                <a:moveTo>
                  <a:pt x="0" y="0"/>
                </a:moveTo>
                <a:lnTo>
                  <a:pt x="3892296" y="0"/>
                </a:lnTo>
                <a:lnTo>
                  <a:pt x="3892296" y="1541535"/>
                </a:lnTo>
                <a:lnTo>
                  <a:pt x="6050278" y="1541535"/>
                </a:lnTo>
                <a:lnTo>
                  <a:pt x="6050278" y="3368841"/>
                </a:lnTo>
                <a:lnTo>
                  <a:pt x="0" y="336884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2E641DFB-D8A9-8C44-AD16-589A13442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47" y="4022483"/>
            <a:ext cx="3232593" cy="2157755"/>
          </a:xfrm>
          <a:prstGeom prst="rect">
            <a:avLst/>
          </a:prstGeom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A0B38421-369F-445C-9543-5BC17BC09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1722" y="3489159"/>
            <a:ext cx="6050278" cy="3368841"/>
          </a:xfrm>
          <a:custGeom>
            <a:avLst/>
            <a:gdLst>
              <a:gd name="connsiteX0" fmla="*/ 2157982 w 6050278"/>
              <a:gd name="connsiteY0" fmla="*/ 0 h 3368841"/>
              <a:gd name="connsiteX1" fmla="*/ 6050278 w 6050278"/>
              <a:gd name="connsiteY1" fmla="*/ 0 h 3368841"/>
              <a:gd name="connsiteX2" fmla="*/ 6050278 w 6050278"/>
              <a:gd name="connsiteY2" fmla="*/ 3368841 h 3368841"/>
              <a:gd name="connsiteX3" fmla="*/ 0 w 6050278"/>
              <a:gd name="connsiteY3" fmla="*/ 3368841 h 3368841"/>
              <a:gd name="connsiteX4" fmla="*/ 0 w 6050278"/>
              <a:gd name="connsiteY4" fmla="*/ 1541535 h 3368841"/>
              <a:gd name="connsiteX5" fmla="*/ 2157982 w 6050278"/>
              <a:gd name="connsiteY5" fmla="*/ 1541535 h 3368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50278" h="3368841">
                <a:moveTo>
                  <a:pt x="2157982" y="0"/>
                </a:moveTo>
                <a:lnTo>
                  <a:pt x="6050278" y="0"/>
                </a:lnTo>
                <a:lnTo>
                  <a:pt x="6050278" y="3368841"/>
                </a:lnTo>
                <a:lnTo>
                  <a:pt x="0" y="3368841"/>
                </a:lnTo>
                <a:lnTo>
                  <a:pt x="0" y="1541535"/>
                </a:lnTo>
                <a:lnTo>
                  <a:pt x="2157982" y="154153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FAA9CE81-CAF0-41E3-8E73-CAFA13A0B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83736" y="1918638"/>
            <a:ext cx="4224528" cy="3020725"/>
          </a:xfrm>
          <a:custGeom>
            <a:avLst/>
            <a:gdLst>
              <a:gd name="connsiteX0" fmla="*/ 0 w 4224528"/>
              <a:gd name="connsiteY0" fmla="*/ 0 h 3020725"/>
              <a:gd name="connsiteX1" fmla="*/ 4224528 w 4224528"/>
              <a:gd name="connsiteY1" fmla="*/ 0 h 3020725"/>
              <a:gd name="connsiteX2" fmla="*/ 4224528 w 4224528"/>
              <a:gd name="connsiteY2" fmla="*/ 3020725 h 3020725"/>
              <a:gd name="connsiteX3" fmla="*/ 0 w 4224528"/>
              <a:gd name="connsiteY3" fmla="*/ 3020725 h 3020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4528" h="3020725">
                <a:moveTo>
                  <a:pt x="0" y="0"/>
                </a:moveTo>
                <a:lnTo>
                  <a:pt x="4224528" y="0"/>
                </a:lnTo>
                <a:lnTo>
                  <a:pt x="4224528" y="3020725"/>
                </a:lnTo>
                <a:lnTo>
                  <a:pt x="0" y="302072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BEBE40E0-6F43-A549-9FCD-AFCB7C03CD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1459" y="672842"/>
            <a:ext cx="3203827" cy="213855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5C4EF204-043E-7B40-B81D-1CA6EE22D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8364" y="2359723"/>
            <a:ext cx="3203827" cy="213855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2C80916D-75F8-3849-B0A6-3C02A5E47E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1460" y="4041685"/>
            <a:ext cx="3203826" cy="213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80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Group 10">
            <a:extLst>
              <a:ext uri="{FF2B5EF4-FFF2-40B4-BE49-F238E27FC236}">
                <a16:creationId xmlns:a16="http://schemas.microsoft.com/office/drawing/2014/main" id="{A66F9E7D-6C47-4CA1-905F-AFEF315C9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33" name="Freeform 5">
              <a:extLst>
                <a:ext uri="{FF2B5EF4-FFF2-40B4-BE49-F238E27FC236}">
                  <a16:creationId xmlns:a16="http://schemas.microsoft.com/office/drawing/2014/main" id="{FF1195AA-CC5E-49A2-98C5-4D0633E7F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4" name="Freeform 6">
              <a:extLst>
                <a:ext uri="{FF2B5EF4-FFF2-40B4-BE49-F238E27FC236}">
                  <a16:creationId xmlns:a16="http://schemas.microsoft.com/office/drawing/2014/main" id="{EA055935-0049-431C-8B81-6C3D428BF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5" name="Freeform 7">
              <a:extLst>
                <a:ext uri="{FF2B5EF4-FFF2-40B4-BE49-F238E27FC236}">
                  <a16:creationId xmlns:a16="http://schemas.microsoft.com/office/drawing/2014/main" id="{25C5AA94-3951-47E9-8632-96B74B63F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6" name="Freeform 8">
              <a:extLst>
                <a:ext uri="{FF2B5EF4-FFF2-40B4-BE49-F238E27FC236}">
                  <a16:creationId xmlns:a16="http://schemas.microsoft.com/office/drawing/2014/main" id="{AFBD3F41-81F9-4308-B0A7-8D2567B44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7" name="Freeform 9">
              <a:extLst>
                <a:ext uri="{FF2B5EF4-FFF2-40B4-BE49-F238E27FC236}">
                  <a16:creationId xmlns:a16="http://schemas.microsoft.com/office/drawing/2014/main" id="{E27F1699-CBEA-45BE-99BE-33606AFCB1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8" name="Freeform 10">
              <a:extLst>
                <a:ext uri="{FF2B5EF4-FFF2-40B4-BE49-F238E27FC236}">
                  <a16:creationId xmlns:a16="http://schemas.microsoft.com/office/drawing/2014/main" id="{9790AA5E-6EB5-48D8-AEBD-70A73CA66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9" name="Freeform 11">
              <a:extLst>
                <a:ext uri="{FF2B5EF4-FFF2-40B4-BE49-F238E27FC236}">
                  <a16:creationId xmlns:a16="http://schemas.microsoft.com/office/drawing/2014/main" id="{167DAC19-FBAF-4745-BD83-0F6354E60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0" name="Freeform 12">
              <a:extLst>
                <a:ext uri="{FF2B5EF4-FFF2-40B4-BE49-F238E27FC236}">
                  <a16:creationId xmlns:a16="http://schemas.microsoft.com/office/drawing/2014/main" id="{D1BAB902-0D99-40E9-942A-10BEB266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1" name="Freeform 13">
              <a:extLst>
                <a:ext uri="{FF2B5EF4-FFF2-40B4-BE49-F238E27FC236}">
                  <a16:creationId xmlns:a16="http://schemas.microsoft.com/office/drawing/2014/main" id="{DF2BF38D-2122-4E59-A81D-0D2EDDE90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2" name="Freeform 14">
              <a:extLst>
                <a:ext uri="{FF2B5EF4-FFF2-40B4-BE49-F238E27FC236}">
                  <a16:creationId xmlns:a16="http://schemas.microsoft.com/office/drawing/2014/main" id="{C52A938E-D250-4AB1-9DF8-26167391B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3" name="Freeform 15">
              <a:extLst>
                <a:ext uri="{FF2B5EF4-FFF2-40B4-BE49-F238E27FC236}">
                  <a16:creationId xmlns:a16="http://schemas.microsoft.com/office/drawing/2014/main" id="{3F708E76-BD2F-44DB-92A4-945454A66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4" name="Freeform 16">
              <a:extLst>
                <a:ext uri="{FF2B5EF4-FFF2-40B4-BE49-F238E27FC236}">
                  <a16:creationId xmlns:a16="http://schemas.microsoft.com/office/drawing/2014/main" id="{AB159D7A-9918-4E9E-9AF2-EBD9AF7A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5" name="Freeform 17">
              <a:extLst>
                <a:ext uri="{FF2B5EF4-FFF2-40B4-BE49-F238E27FC236}">
                  <a16:creationId xmlns:a16="http://schemas.microsoft.com/office/drawing/2014/main" id="{78D6AAD7-D759-4D48-8280-CC7CDDD81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6" name="Freeform 18">
              <a:extLst>
                <a:ext uri="{FF2B5EF4-FFF2-40B4-BE49-F238E27FC236}">
                  <a16:creationId xmlns:a16="http://schemas.microsoft.com/office/drawing/2014/main" id="{908930CC-2FAC-406A-9BF7-77F24BAF2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7" name="Freeform 19">
              <a:extLst>
                <a:ext uri="{FF2B5EF4-FFF2-40B4-BE49-F238E27FC236}">
                  <a16:creationId xmlns:a16="http://schemas.microsoft.com/office/drawing/2014/main" id="{3A6D9815-2DDB-427B-836F-63533099E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8" name="Freeform 20">
              <a:extLst>
                <a:ext uri="{FF2B5EF4-FFF2-40B4-BE49-F238E27FC236}">
                  <a16:creationId xmlns:a16="http://schemas.microsoft.com/office/drawing/2014/main" id="{4DF8EEBD-6ACF-4D82-B6FC-50B59B337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9" name="Freeform 21">
              <a:extLst>
                <a:ext uri="{FF2B5EF4-FFF2-40B4-BE49-F238E27FC236}">
                  <a16:creationId xmlns:a16="http://schemas.microsoft.com/office/drawing/2014/main" id="{11627468-2AF8-493C-A647-76D2DBA20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0" name="Freeform 22">
              <a:extLst>
                <a:ext uri="{FF2B5EF4-FFF2-40B4-BE49-F238E27FC236}">
                  <a16:creationId xmlns:a16="http://schemas.microsoft.com/office/drawing/2014/main" id="{84AC3CB3-F1D4-4E9E-8B84-8ACEA953C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1" name="Freeform 23">
              <a:extLst>
                <a:ext uri="{FF2B5EF4-FFF2-40B4-BE49-F238E27FC236}">
                  <a16:creationId xmlns:a16="http://schemas.microsoft.com/office/drawing/2014/main" id="{BC4D6B41-510A-4EEB-B28A-AEF4DE0968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2" name="Freeform 24">
              <a:extLst>
                <a:ext uri="{FF2B5EF4-FFF2-40B4-BE49-F238E27FC236}">
                  <a16:creationId xmlns:a16="http://schemas.microsoft.com/office/drawing/2014/main" id="{A7D4BCEC-2361-45AC-A3C0-DECE5B234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B3899088-AEBA-4A6E-9861-639D83465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53" name="Group 33">
            <a:extLst>
              <a:ext uri="{FF2B5EF4-FFF2-40B4-BE49-F238E27FC236}">
                <a16:creationId xmlns:a16="http://schemas.microsoft.com/office/drawing/2014/main" id="{668DD744-2F37-41FA-9AAB-0B3AE287A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51D6B04-3044-42A1-B77D-FCD8EA40C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Isosceles Triangle 22">
              <a:extLst>
                <a:ext uri="{FF2B5EF4-FFF2-40B4-BE49-F238E27FC236}">
                  <a16:creationId xmlns:a16="http://schemas.microsoft.com/office/drawing/2014/main" id="{D82319D2-2683-475E-BF7A-E1A7D5DA4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A179D5B-7845-447B-B107-75DED6C67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F9B8375C-EFD2-44DC-B8B4-3E1908413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4" name="Group 40">
            <a:extLst>
              <a:ext uri="{FF2B5EF4-FFF2-40B4-BE49-F238E27FC236}">
                <a16:creationId xmlns:a16="http://schemas.microsoft.com/office/drawing/2014/main" id="{24AB0679-64E4-43E4-ADC7-A727F55570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55" name="Freeform 5">
              <a:extLst>
                <a:ext uri="{FF2B5EF4-FFF2-40B4-BE49-F238E27FC236}">
                  <a16:creationId xmlns:a16="http://schemas.microsoft.com/office/drawing/2014/main" id="{1ECD3E98-7CD9-4527-8F9C-B237B76713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6">
              <a:extLst>
                <a:ext uri="{FF2B5EF4-FFF2-40B4-BE49-F238E27FC236}">
                  <a16:creationId xmlns:a16="http://schemas.microsoft.com/office/drawing/2014/main" id="{056170F3-D2AE-4BD9-A213-BB2379030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7">
              <a:extLst>
                <a:ext uri="{FF2B5EF4-FFF2-40B4-BE49-F238E27FC236}">
                  <a16:creationId xmlns:a16="http://schemas.microsoft.com/office/drawing/2014/main" id="{72731DBC-FDD9-4087-8311-18C6EEE84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8">
              <a:extLst>
                <a:ext uri="{FF2B5EF4-FFF2-40B4-BE49-F238E27FC236}">
                  <a16:creationId xmlns:a16="http://schemas.microsoft.com/office/drawing/2014/main" id="{83A51CE1-583D-4F5B-A2C0-AEE8090D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9">
              <a:extLst>
                <a:ext uri="{FF2B5EF4-FFF2-40B4-BE49-F238E27FC236}">
                  <a16:creationId xmlns:a16="http://schemas.microsoft.com/office/drawing/2014/main" id="{4E423BB2-456E-46B9-BF4C-EB02B1FA2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10">
              <a:extLst>
                <a:ext uri="{FF2B5EF4-FFF2-40B4-BE49-F238E27FC236}">
                  <a16:creationId xmlns:a16="http://schemas.microsoft.com/office/drawing/2014/main" id="{28260BE1-F4BC-4330-B513-C2176C88F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11">
              <a:extLst>
                <a:ext uri="{FF2B5EF4-FFF2-40B4-BE49-F238E27FC236}">
                  <a16:creationId xmlns:a16="http://schemas.microsoft.com/office/drawing/2014/main" id="{0DBA4DAC-9D00-4BC3-9B21-10FA21F64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12">
              <a:extLst>
                <a:ext uri="{FF2B5EF4-FFF2-40B4-BE49-F238E27FC236}">
                  <a16:creationId xmlns:a16="http://schemas.microsoft.com/office/drawing/2014/main" id="{633461F2-B658-4CBA-AFD6-A44A43336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13">
              <a:extLst>
                <a:ext uri="{FF2B5EF4-FFF2-40B4-BE49-F238E27FC236}">
                  <a16:creationId xmlns:a16="http://schemas.microsoft.com/office/drawing/2014/main" id="{C1E2568F-D6C8-4364-92E2-D713C3FC4D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4" name="Freeform 14">
              <a:extLst>
                <a:ext uri="{FF2B5EF4-FFF2-40B4-BE49-F238E27FC236}">
                  <a16:creationId xmlns:a16="http://schemas.microsoft.com/office/drawing/2014/main" id="{DE0A7D32-2273-4404-A04F-6BC34F672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15">
              <a:extLst>
                <a:ext uri="{FF2B5EF4-FFF2-40B4-BE49-F238E27FC236}">
                  <a16:creationId xmlns:a16="http://schemas.microsoft.com/office/drawing/2014/main" id="{C5FD245A-196E-4DCE-8C9F-E1E10CA2E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16">
              <a:extLst>
                <a:ext uri="{FF2B5EF4-FFF2-40B4-BE49-F238E27FC236}">
                  <a16:creationId xmlns:a16="http://schemas.microsoft.com/office/drawing/2014/main" id="{FC456197-D99E-49E9-AB95-2AF596DD06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17">
              <a:extLst>
                <a:ext uri="{FF2B5EF4-FFF2-40B4-BE49-F238E27FC236}">
                  <a16:creationId xmlns:a16="http://schemas.microsoft.com/office/drawing/2014/main" id="{6B30A8A0-63D2-41A4-A8C9-032C65C1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18">
              <a:extLst>
                <a:ext uri="{FF2B5EF4-FFF2-40B4-BE49-F238E27FC236}">
                  <a16:creationId xmlns:a16="http://schemas.microsoft.com/office/drawing/2014/main" id="{F2E2335D-32C2-46D2-B596-441FE0302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19">
              <a:extLst>
                <a:ext uri="{FF2B5EF4-FFF2-40B4-BE49-F238E27FC236}">
                  <a16:creationId xmlns:a16="http://schemas.microsoft.com/office/drawing/2014/main" id="{A30E36EC-973C-4A36-A4E4-790C2BC17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20">
              <a:extLst>
                <a:ext uri="{FF2B5EF4-FFF2-40B4-BE49-F238E27FC236}">
                  <a16:creationId xmlns:a16="http://schemas.microsoft.com/office/drawing/2014/main" id="{6499277A-871D-4A72-A046-7895F7189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21">
              <a:extLst>
                <a:ext uri="{FF2B5EF4-FFF2-40B4-BE49-F238E27FC236}">
                  <a16:creationId xmlns:a16="http://schemas.microsoft.com/office/drawing/2014/main" id="{8A01A6E9-704E-4949-8EB7-E4EF23688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22">
              <a:extLst>
                <a:ext uri="{FF2B5EF4-FFF2-40B4-BE49-F238E27FC236}">
                  <a16:creationId xmlns:a16="http://schemas.microsoft.com/office/drawing/2014/main" id="{C5C6534B-6CC5-45CE-B362-2DD46D9B8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3" name="Freeform 23">
              <a:extLst>
                <a:ext uri="{FF2B5EF4-FFF2-40B4-BE49-F238E27FC236}">
                  <a16:creationId xmlns:a16="http://schemas.microsoft.com/office/drawing/2014/main" id="{7D5B735B-E224-47AD-9B14-DD5058C8E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4" name="Freeform 24">
              <a:extLst>
                <a:ext uri="{FF2B5EF4-FFF2-40B4-BE49-F238E27FC236}">
                  <a16:creationId xmlns:a16="http://schemas.microsoft.com/office/drawing/2014/main" id="{3A6594F0-59A8-4074-8410-2BC8D6F84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8550D04C-E5F6-4E9F-97E8-F0C9E019D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1DB2A77-BEED-4E1A-A21D-52302476C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F9E39ED-8DE7-442C-A9D3-4B6866C5D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Isosceles Triangle 22">
              <a:extLst>
                <a:ext uri="{FF2B5EF4-FFF2-40B4-BE49-F238E27FC236}">
                  <a16:creationId xmlns:a16="http://schemas.microsoft.com/office/drawing/2014/main" id="{EA042275-6B2F-49DE-B389-756311664F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099D2CA2-003D-4AB6-85A0-65708AFBC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CD3C01A-5AA0-0B40-AF97-CB4290272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58391"/>
            <a:ext cx="3498979" cy="2453676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Our initial analysis</a:t>
            </a:r>
          </a:p>
        </p:txBody>
      </p: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2683F406-960D-47CA-A11F-CB706E3C7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264" y="803186"/>
            <a:ext cx="6269015" cy="2978319"/>
          </a:xfrm>
          <a:prstGeom prst="rect">
            <a:avLst/>
          </a:prstGeom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3CFD848-62DA-154F-A6C0-4769BF2DC5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93398" y="956672"/>
            <a:ext cx="4205157" cy="2803438"/>
          </a:xfrm>
          <a:prstGeom prst="rect">
            <a:avLst/>
          </a:prstGeom>
          <a:ln w="9525">
            <a:noFill/>
          </a:ln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E7E3E-916B-3F4D-AD25-40797F6A25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18447" y="4267830"/>
            <a:ext cx="6281873" cy="178397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 dirty="0"/>
              <a:t>We assumed a linear relationship between distance (radius) from the city center and the median population age.</a:t>
            </a:r>
          </a:p>
          <a:p>
            <a:pPr>
              <a:lnSpc>
                <a:spcPct val="110000"/>
              </a:lnSpc>
            </a:pPr>
            <a:endParaRPr lang="en-US" sz="1700" dirty="0"/>
          </a:p>
          <a:p>
            <a:pPr>
              <a:lnSpc>
                <a:spcPct val="110000"/>
              </a:lnSpc>
            </a:pPr>
            <a:r>
              <a:rPr lang="en-US" sz="1700" dirty="0"/>
              <a:t>The linear regression shows us... we don’t have one!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C3ECD5D-3EE3-984E-A7A8-BF02D63F5E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30942"/>
              </p:ext>
            </p:extLst>
          </p:nvPr>
        </p:nvGraphicFramePr>
        <p:xfrm>
          <a:off x="8969186" y="1163141"/>
          <a:ext cx="281762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8814">
                  <a:extLst>
                    <a:ext uri="{9D8B030D-6E8A-4147-A177-3AD203B41FA5}">
                      <a16:colId xmlns:a16="http://schemas.microsoft.com/office/drawing/2014/main" val="3308835331"/>
                    </a:ext>
                  </a:extLst>
                </a:gridCol>
                <a:gridCol w="1408814">
                  <a:extLst>
                    <a:ext uri="{9D8B030D-6E8A-4147-A177-3AD203B41FA5}">
                      <a16:colId xmlns:a16="http://schemas.microsoft.com/office/drawing/2014/main" val="21905930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b="0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R-squared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14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Cleveland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0.508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121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Denver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0.084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269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NYC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0.057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41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0.013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0052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Austin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0.080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886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6638979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78C30D"/>
      </a:accent1>
      <a:accent2>
        <a:srgbClr val="099B62"/>
      </a:accent2>
      <a:accent3>
        <a:srgbClr val="21CFDF"/>
      </a:accent3>
      <a:accent4>
        <a:srgbClr val="179FDF"/>
      </a:accent4>
      <a:accent5>
        <a:srgbClr val="E75710"/>
      </a:accent5>
      <a:accent6>
        <a:srgbClr val="F89C19"/>
      </a:accent6>
      <a:hlink>
        <a:srgbClr val="7CDE25"/>
      </a:hlink>
      <a:folHlink>
        <a:srgbClr val="BCE8A8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EF0781-FB17-4F1F-B3B1-699933968C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{DAB65C6A-083F-894E-9763-5EDC53E8DB72}tf16401369</Template>
  <TotalTime>194</TotalTime>
  <Words>476</Words>
  <Application>Microsoft Macintosh PowerPoint</Application>
  <PresentationFormat>Widescreen</PresentationFormat>
  <Paragraphs>91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 Light</vt:lpstr>
      <vt:lpstr>Rockwell</vt:lpstr>
      <vt:lpstr>Wingdings</vt:lpstr>
      <vt:lpstr>Atlas</vt:lpstr>
      <vt:lpstr>How population age correlates to distance from a major city center</vt:lpstr>
      <vt:lpstr>Outline</vt:lpstr>
      <vt:lpstr>Hypothesis</vt:lpstr>
      <vt:lpstr>What cities did we look at</vt:lpstr>
      <vt:lpstr>What we thought it would be</vt:lpstr>
      <vt:lpstr>What it really was</vt:lpstr>
      <vt:lpstr>We have data!</vt:lpstr>
      <vt:lpstr>PowerPoint Presentation</vt:lpstr>
      <vt:lpstr>Our initial analysis</vt:lpstr>
      <vt:lpstr>Where do we go from here?</vt:lpstr>
      <vt:lpstr>ANOVA</vt:lpstr>
      <vt:lpstr>Conclusions</vt:lpstr>
      <vt:lpstr>Future exploration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 S</dc:creator>
  <cp:lastModifiedBy>S S</cp:lastModifiedBy>
  <cp:revision>35</cp:revision>
  <dcterms:created xsi:type="dcterms:W3CDTF">2018-09-15T13:54:45Z</dcterms:created>
  <dcterms:modified xsi:type="dcterms:W3CDTF">2018-09-15T17:09:17Z</dcterms:modified>
</cp:coreProperties>
</file>

<file path=docProps/thumbnail.jpeg>
</file>